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8"/>
  </p:notesMasterIdLst>
  <p:sldIdLst>
    <p:sldId id="256" r:id="rId4"/>
    <p:sldId id="261" r:id="rId5"/>
    <p:sldId id="264" r:id="rId6"/>
    <p:sldId id="295" r:id="rId7"/>
    <p:sldId id="305" r:id="rId8"/>
    <p:sldId id="306" r:id="rId9"/>
    <p:sldId id="300" r:id="rId10"/>
    <p:sldId id="303" r:id="rId11"/>
    <p:sldId id="304" r:id="rId12"/>
    <p:sldId id="301" r:id="rId13"/>
    <p:sldId id="302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6" r:id="rId24"/>
    <p:sldId id="327" r:id="rId25"/>
    <p:sldId id="318" r:id="rId26"/>
    <p:sldId id="307" r:id="rId27"/>
    <p:sldId id="319" r:id="rId28"/>
    <p:sldId id="328" r:id="rId29"/>
    <p:sldId id="330" r:id="rId30"/>
    <p:sldId id="329" r:id="rId31"/>
    <p:sldId id="320" r:id="rId32"/>
    <p:sldId id="331" r:id="rId33"/>
    <p:sldId id="344" r:id="rId34"/>
    <p:sldId id="345" r:id="rId35"/>
    <p:sldId id="332" r:id="rId36"/>
    <p:sldId id="321" r:id="rId37"/>
    <p:sldId id="333" r:id="rId38"/>
    <p:sldId id="334" r:id="rId39"/>
    <p:sldId id="322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6" r:id="rId50"/>
    <p:sldId id="349" r:id="rId51"/>
    <p:sldId id="350" r:id="rId52"/>
    <p:sldId id="351" r:id="rId53"/>
    <p:sldId id="352" r:id="rId54"/>
    <p:sldId id="353" r:id="rId55"/>
    <p:sldId id="370" r:id="rId56"/>
    <p:sldId id="354" r:id="rId57"/>
    <p:sldId id="355" r:id="rId58"/>
    <p:sldId id="357" r:id="rId59"/>
    <p:sldId id="358" r:id="rId60"/>
    <p:sldId id="359" r:id="rId61"/>
    <p:sldId id="356" r:id="rId62"/>
    <p:sldId id="360" r:id="rId63"/>
    <p:sldId id="361" r:id="rId64"/>
    <p:sldId id="363" r:id="rId65"/>
    <p:sldId id="362" r:id="rId66"/>
    <p:sldId id="364" r:id="rId67"/>
    <p:sldId id="371" r:id="rId68"/>
    <p:sldId id="365" r:id="rId69"/>
    <p:sldId id="372" r:id="rId70"/>
    <p:sldId id="373" r:id="rId71"/>
    <p:sldId id="374" r:id="rId72"/>
    <p:sldId id="377" r:id="rId73"/>
    <p:sldId id="375" r:id="rId74"/>
    <p:sldId id="378" r:id="rId75"/>
    <p:sldId id="366" r:id="rId76"/>
    <p:sldId id="376" r:id="rId77"/>
    <p:sldId id="367" r:id="rId78"/>
    <p:sldId id="380" r:id="rId79"/>
    <p:sldId id="379" r:id="rId80"/>
    <p:sldId id="381" r:id="rId81"/>
    <p:sldId id="382" r:id="rId82"/>
    <p:sldId id="368" r:id="rId83"/>
    <p:sldId id="369" r:id="rId84"/>
    <p:sldId id="383" r:id="rId85"/>
    <p:sldId id="385" r:id="rId86"/>
    <p:sldId id="262" r:id="rId8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FBB"/>
    <a:srgbClr val="9AD3E9"/>
    <a:srgbClr val="F8B2A3"/>
    <a:srgbClr val="A4B4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-974" y="-23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pPr/>
              <a:t>2020-02-18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tarala/short-overview-of-weka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Key-parameters-used-for-XGBoost-classification_tbl1_322791200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214560"/>
            <a:ext cx="5220072" cy="1080120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chemeClr val="tx1"/>
                </a:solidFill>
                <a:ea typeface="맑은 고딕" pitchFamily="50" charset="-127"/>
              </a:rPr>
              <a:t>Boosting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4934352" cy="504056"/>
          </a:xfr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err="1" smtClean="0">
                <a:solidFill>
                  <a:schemeClr val="tx1"/>
                </a:solidFill>
              </a:rPr>
              <a:t>Seunghan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Lee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122" y="-18"/>
            <a:ext cx="224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DataScience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00496" y="3143254"/>
            <a:ext cx="428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Adaboost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Gradient Boost,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XGBoost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?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71552"/>
            <a:ext cx="85725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Adaboost</a:t>
            </a:r>
            <a:r>
              <a:rPr lang="en-US" altLang="ko-KR" sz="1400" dirty="0" smtClean="0"/>
              <a:t>  = </a:t>
            </a:r>
            <a:r>
              <a:rPr lang="en-US" altLang="ko-KR" sz="1600" b="1" dirty="0" smtClean="0"/>
              <a:t>Adaptive Boosting</a:t>
            </a:r>
            <a:br>
              <a:rPr lang="en-US" altLang="ko-KR" sz="1600" b="1" dirty="0" smtClean="0"/>
            </a:br>
            <a:r>
              <a:rPr lang="en-US" altLang="ko-KR" sz="1400" dirty="0" smtClean="0"/>
              <a:t> ( Adaptive? “more likely to choose the misclassified samples” from the previous learners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base learner : </a:t>
            </a:r>
            <a:r>
              <a:rPr lang="en-US" altLang="ko-KR" sz="1600" b="1" dirty="0" smtClean="0"/>
              <a:t>weak learners</a:t>
            </a:r>
            <a:r>
              <a:rPr lang="en-US" altLang="ko-KR" sz="1400" dirty="0" smtClean="0"/>
              <a:t> ( not very accurate )</a:t>
            </a:r>
            <a:br>
              <a:rPr lang="en-US" altLang="ko-KR" sz="1400" dirty="0" smtClean="0"/>
            </a:br>
            <a:r>
              <a:rPr lang="en-US" altLang="ko-KR" sz="1400" dirty="0" smtClean="0"/>
              <a:t> ex) </a:t>
            </a:r>
            <a:r>
              <a:rPr lang="en-US" altLang="ko-KR" sz="1600" b="1" dirty="0" smtClean="0"/>
              <a:t>Stump</a:t>
            </a:r>
            <a:r>
              <a:rPr lang="en-US" altLang="ko-KR" sz="1400" dirty="0" smtClean="0"/>
              <a:t> ( = a tree with 1 node &amp; 2 leaves )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en-US" altLang="ko-KR" sz="1600" b="1" dirty="0" smtClean="0"/>
              <a:t>weighted sum</a:t>
            </a:r>
            <a:r>
              <a:rPr lang="en-US" altLang="ko-KR" sz="1400" dirty="0" smtClean="0"/>
              <a:t> of the output of weak learners</a:t>
            </a:r>
            <a:br>
              <a:rPr lang="en-US" altLang="ko-KR" sz="1400" dirty="0" smtClean="0"/>
            </a:br>
            <a:r>
              <a:rPr lang="en-US" altLang="ko-KR" sz="1400" dirty="0" smtClean="0"/>
              <a:t> ( = unlike RF, learners get different vote to the final output! )</a:t>
            </a:r>
          </a:p>
          <a:p>
            <a:pPr>
              <a:buFontTx/>
              <a:buChar char="-"/>
            </a:pPr>
            <a:endParaRPr lang="en-US" altLang="ko-KR" sz="1400" dirty="0" smtClean="0"/>
          </a:p>
          <a:p>
            <a:pPr>
              <a:buFontTx/>
              <a:buChar char="-"/>
            </a:pPr>
            <a:r>
              <a:rPr lang="en-US" altLang="ko-KR" sz="1400" dirty="0" smtClean="0"/>
              <a:t> weak learners are </a:t>
            </a:r>
            <a:r>
              <a:rPr lang="en-US" altLang="ko-KR" sz="1600" b="1" dirty="0" smtClean="0"/>
              <a:t>dependent</a:t>
            </a:r>
            <a:r>
              <a:rPr lang="en-US" altLang="ko-KR" sz="1400" dirty="0" smtClean="0"/>
              <a:t> to each other! ( made </a:t>
            </a:r>
            <a:r>
              <a:rPr lang="en-US" altLang="ko-KR" sz="1600" b="1" dirty="0" smtClean="0"/>
              <a:t>sequentially</a:t>
            </a:r>
            <a:r>
              <a:rPr lang="en-US" altLang="ko-KR" sz="1400" dirty="0" smtClean="0"/>
              <a:t> )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643328"/>
            <a:ext cx="2934822" cy="128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2082714"/>
            <a:ext cx="2000264" cy="263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43702" y="47148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err="1" smtClean="0"/>
              <a:t>StatQuest</a:t>
            </a:r>
            <a:r>
              <a:rPr lang="en-US" altLang="ko-KR" sz="1100" i="1" dirty="0" smtClean="0"/>
              <a:t> with Josh </a:t>
            </a:r>
            <a:r>
              <a:rPr lang="en-US" altLang="ko-KR" sz="1100" i="1" dirty="0" err="1" smtClean="0"/>
              <a:t>Starmer</a:t>
            </a:r>
            <a:endParaRPr lang="ko-KR" altLang="en-US" sz="1100" i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6248" y="1071552"/>
            <a:ext cx="4714908" cy="1643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52"/>
            <a:ext cx="3378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429124" y="114299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 smtClean="0">
                <a:solidFill>
                  <a:srgbClr val="FF0000"/>
                </a:solidFill>
              </a:rPr>
              <a:t>Make a Stump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282" y="4723643"/>
            <a:ext cx="535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How each data is important to be correctly classified )</a:t>
            </a:r>
            <a:r>
              <a:rPr lang="en-US" altLang="ko-KR" sz="1200" dirty="0" smtClean="0"/>
              <a:t> -&gt; will be updated!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3071802" y="1071552"/>
            <a:ext cx="714380" cy="35719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6"/>
            <a:ext cx="2258266" cy="92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715140" y="1714494"/>
            <a:ext cx="2428892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/>
              <a:t>with the variable which 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/>
              <a:t>makes the best classification</a:t>
            </a:r>
            <a:endParaRPr lang="ko-KR" altLang="en-US" sz="13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2912734"/>
            <a:ext cx="2254435" cy="18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643702" y="4071948"/>
            <a:ext cx="221457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In this example,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“weight &gt; 176” will be chosen</a:t>
            </a:r>
            <a:endParaRPr lang="ko-KR" altLang="en-US" sz="1200" dirty="0"/>
          </a:p>
        </p:txBody>
      </p:sp>
      <p:sp>
        <p:nvSpPr>
          <p:cNvPr id="23" name="아래쪽 화살표 22"/>
          <p:cNvSpPr/>
          <p:nvPr/>
        </p:nvSpPr>
        <p:spPr>
          <a:xfrm>
            <a:off x="3357554" y="4643452"/>
            <a:ext cx="142876" cy="14287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798" y="3595020"/>
            <a:ext cx="25530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57158" y="1142990"/>
            <a:ext cx="46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“How much say” does each stump has?</a:t>
            </a:r>
            <a:endParaRPr lang="ko-KR" altLang="en-US" sz="1600" b="1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571618"/>
            <a:ext cx="4143404" cy="66483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753" y="785799"/>
            <a:ext cx="1628767" cy="21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오른쪽 화살표 19"/>
          <p:cNvSpPr/>
          <p:nvPr/>
        </p:nvSpPr>
        <p:spPr>
          <a:xfrm>
            <a:off x="4857752" y="171449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 설명선 23"/>
          <p:cNvSpPr/>
          <p:nvPr/>
        </p:nvSpPr>
        <p:spPr>
          <a:xfrm>
            <a:off x="6215074" y="714362"/>
            <a:ext cx="1785950" cy="285752"/>
          </a:xfrm>
          <a:prstGeom prst="wedgeRectCallout">
            <a:avLst>
              <a:gd name="adj1" fmla="val -49737"/>
              <a:gd name="adj2" fmla="val 891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Small error -&gt; more say</a:t>
            </a:r>
            <a:endParaRPr lang="ko-KR" altLang="en-US" sz="1100" b="1" dirty="0"/>
          </a:p>
        </p:txBody>
      </p:sp>
      <p:sp>
        <p:nvSpPr>
          <p:cNvPr id="25" name="사각형 설명선 24"/>
          <p:cNvSpPr/>
          <p:nvPr/>
        </p:nvSpPr>
        <p:spPr>
          <a:xfrm>
            <a:off x="5286380" y="2214560"/>
            <a:ext cx="1714512" cy="285752"/>
          </a:xfrm>
          <a:prstGeom prst="wedgeRectCallout">
            <a:avLst>
              <a:gd name="adj1" fmla="val 62021"/>
              <a:gd name="adj2" fmla="val 60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Big error -&gt; less say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00062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9287" y="3809334"/>
            <a:ext cx="2971803" cy="50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2500298" y="4380838"/>
            <a:ext cx="285752" cy="21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0"/>
          <p:cNvGrpSpPr/>
          <p:nvPr/>
        </p:nvGrpSpPr>
        <p:grpSpPr>
          <a:xfrm>
            <a:off x="3071802" y="3595020"/>
            <a:ext cx="1785950" cy="1048432"/>
            <a:chOff x="3071802" y="3595020"/>
            <a:chExt cx="1785950" cy="1048432"/>
          </a:xfrm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642924"/>
            <a:ext cx="9144000" cy="407196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71472" y="1714494"/>
            <a:ext cx="3143272" cy="1857388"/>
            <a:chOff x="3071802" y="3595020"/>
            <a:chExt cx="1785950" cy="10484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00562" y="3836966"/>
              <a:ext cx="285752" cy="524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화살표 연결선 31"/>
          <p:cNvCxnSpPr>
            <a:stCxn id="28" idx="3"/>
          </p:cNvCxnSpPr>
          <p:nvPr/>
        </p:nvCxnSpPr>
        <p:spPr>
          <a:xfrm flipV="1">
            <a:off x="3589014" y="3286130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3438" y="3000378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LARGER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43438" y="1857370"/>
            <a:ext cx="371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Need to update! 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(to a SMALLER value)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571868" y="2500312"/>
            <a:ext cx="1340176" cy="10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3" y="1553038"/>
            <a:ext cx="4143405" cy="518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increase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incorrectly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3786196"/>
            <a:ext cx="2357454" cy="51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072066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0.33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Misclassified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8981" y="785800"/>
            <a:ext cx="287414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2" name="그룹 44"/>
          <p:cNvGrpSpPr/>
          <p:nvPr/>
        </p:nvGrpSpPr>
        <p:grpSpPr>
          <a:xfrm>
            <a:off x="1571604" y="3214692"/>
            <a:ext cx="1785950" cy="1048432"/>
            <a:chOff x="3071802" y="3595020"/>
            <a:chExt cx="1785950" cy="1048432"/>
          </a:xfrm>
        </p:grpSpPr>
        <p:pic>
          <p:nvPicPr>
            <p:cNvPr id="5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802" y="3595020"/>
              <a:ext cx="1785950" cy="104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직사각형 53"/>
            <p:cNvSpPr/>
            <p:nvPr/>
          </p:nvSpPr>
          <p:spPr>
            <a:xfrm>
              <a:off x="4500562" y="4380838"/>
              <a:ext cx="285752" cy="2143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85720" y="3000378"/>
            <a:ext cx="8572560" cy="192882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428596" y="305967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3571868" y="395221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7" y="4474084"/>
            <a:ext cx="1857388" cy="3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5" y="857239"/>
            <a:ext cx="279219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오른쪽 화살표 47"/>
          <p:cNvSpPr/>
          <p:nvPr/>
        </p:nvSpPr>
        <p:spPr>
          <a:xfrm>
            <a:off x="5143504" y="164305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58016" y="3557104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Before) 0.125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After ) </a:t>
            </a:r>
            <a:r>
              <a:rPr lang="en-US" altLang="ko-KR" b="1" dirty="0" smtClean="0">
                <a:solidFill>
                  <a:srgbClr val="FF0000"/>
                </a:solidFill>
              </a:rPr>
              <a:t>0.05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1565518"/>
            <a:ext cx="4357718" cy="506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85720" y="1142990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 classified</a:t>
            </a:r>
            <a:r>
              <a:rPr lang="en-US" altLang="ko-KR" sz="1400" dirty="0" smtClean="0"/>
              <a:t>” sample &gt;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5720" y="2214560"/>
            <a:ext cx="75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</a:t>
            </a:r>
            <a:r>
              <a:rPr lang="en-US" altLang="ko-KR" sz="1400" dirty="0" smtClean="0">
                <a:solidFill>
                  <a:srgbClr val="FF0000"/>
                </a:solidFill>
              </a:rPr>
              <a:t>decrease</a:t>
            </a:r>
            <a:r>
              <a:rPr lang="en-US" altLang="ko-KR" sz="1400" dirty="0" smtClean="0"/>
              <a:t> the weight for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correctly</a:t>
            </a:r>
            <a:r>
              <a:rPr lang="en-US" altLang="ko-KR" sz="1400" dirty="0" smtClean="0"/>
              <a:t> classified” sample! )</a:t>
            </a:r>
            <a:endParaRPr lang="ko-KR" altLang="en-US" sz="1400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0166" y="3268820"/>
            <a:ext cx="1857388" cy="107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43372" y="3714758"/>
            <a:ext cx="2357454" cy="54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3000364" y="3500444"/>
            <a:ext cx="357190" cy="571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5823" y="1643056"/>
            <a:ext cx="1318855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571604" y="1048398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After updating the weight</a:t>
            </a:r>
          </a:p>
          <a:p>
            <a:r>
              <a:rPr lang="en-US" altLang="ko-KR" sz="1400" dirty="0" smtClean="0"/>
              <a:t> ( + normalization )</a:t>
            </a:r>
            <a:endParaRPr lang="ko-KR" altLang="en-US" sz="14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610085"/>
            <a:ext cx="3143272" cy="324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4500562" y="1142990"/>
            <a:ext cx="385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This becomes the new sample weight!</a:t>
            </a:r>
            <a:endParaRPr lang="ko-KR" altLang="en-US" sz="1400" dirty="0"/>
          </a:p>
        </p:txBody>
      </p:sp>
      <p:sp>
        <p:nvSpPr>
          <p:cNvPr id="22" name="오른쪽 화살표 21"/>
          <p:cNvSpPr/>
          <p:nvPr/>
        </p:nvSpPr>
        <p:spPr>
          <a:xfrm>
            <a:off x="3571868" y="3143254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14678" y="2714626"/>
            <a:ext cx="5548322" cy="2214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4678" y="1000114"/>
            <a:ext cx="5548322" cy="1634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1" y="1126562"/>
            <a:ext cx="1714512" cy="137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85932"/>
            <a:ext cx="2652051" cy="277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19127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Make the next stump,</a:t>
            </a:r>
          </a:p>
          <a:p>
            <a:r>
              <a:rPr lang="en-US" altLang="ko-KR" sz="1400" dirty="0" smtClean="0"/>
              <a:t>with the “new sample weight”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57554" y="1144966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1)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Use “weighted </a:t>
            </a:r>
            <a:r>
              <a:rPr lang="en-US" altLang="ko-KR" sz="1600" dirty="0" err="1" smtClean="0"/>
              <a:t>Gini</a:t>
            </a:r>
            <a:r>
              <a:rPr lang="en-US" altLang="ko-KR" sz="1600" dirty="0" smtClean="0"/>
              <a:t> index” to select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 feature to make new stump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1643074" cy="19288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357554" y="2930916"/>
            <a:ext cx="471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Option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Duplicate copies of the samples</a:t>
            </a:r>
            <a:br>
              <a:rPr lang="en-US" altLang="ko-KR" sz="1600" dirty="0" smtClean="0"/>
            </a:br>
            <a:r>
              <a:rPr lang="en-US" altLang="ko-KR" sz="1600" dirty="0" smtClean="0"/>
              <a:t>( bigger ‘sample weight’ -&gt;</a:t>
            </a:r>
            <a:br>
              <a:rPr lang="en-US" altLang="ko-KR" sz="1600" dirty="0" smtClean="0"/>
            </a:br>
            <a:r>
              <a:rPr lang="en-US" altLang="ko-KR" sz="1600" dirty="0" smtClean="0"/>
              <a:t>   more likely to be selected)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42"/>
            <a:ext cx="2428892" cy="285130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1357304"/>
            <a:ext cx="613014" cy="307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오른쪽 화살표 13"/>
          <p:cNvSpPr/>
          <p:nvPr/>
        </p:nvSpPr>
        <p:spPr>
          <a:xfrm>
            <a:off x="3000364" y="2714626"/>
            <a:ext cx="571504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1538" y="4549989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Give equal weight to all the samples!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14876" y="1928808"/>
            <a:ext cx="38576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Same sample weights doesn’t mean same importance to every sample!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( important samples are duplicated! 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928676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13202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14678" y="1096782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Boosting?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1) Ensemble method / 2) Bagging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Boosting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1857370"/>
            <a:ext cx="6552728" cy="1928829"/>
            <a:chOff x="1151472" y="3222339"/>
            <a:chExt cx="6552728" cy="844721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2"/>
              <a:ext cx="5968314" cy="782358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222339"/>
              <a:ext cx="914400" cy="37543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394336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00024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214678" y="2143122"/>
            <a:ext cx="4752528" cy="14932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Gradient Boost</a:t>
            </a:r>
          </a:p>
          <a:p>
            <a:pPr marL="228600" indent="-228600">
              <a:lnSpc>
                <a:spcPct val="200000"/>
              </a:lnSpc>
              <a:buAutoNum type="arabicPeriod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XGBoost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2509438" y="414970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214678" y="4264237"/>
            <a:ext cx="4752528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 with Python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604972"/>
            <a:ext cx="2242692" cy="16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596" y="1214428"/>
            <a:ext cx="2786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Make models(stumps) sequentially</a:t>
            </a:r>
            <a:endParaRPr lang="ko-KR" altLang="en-US" sz="1200" dirty="0"/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197136"/>
            <a:ext cx="2357454" cy="23033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1290657"/>
            <a:ext cx="2499595" cy="2209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000496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2.7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5140" y="3621295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Total Sum : 1.23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7884" y="3571882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0430" y="4214824"/>
            <a:ext cx="5286412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Result : “Has Heart Disease”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910" y="3782807"/>
            <a:ext cx="307183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How to predict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the final output?</a:t>
            </a:r>
            <a:endParaRPr lang="ko-KR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0004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How does </a:t>
            </a:r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work?</a:t>
            </a:r>
            <a:endParaRPr lang="ko-KR" altLang="en-US" b="1" u="sng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034" y="1000114"/>
            <a:ext cx="3214710" cy="3862710"/>
            <a:chOff x="714348" y="1000114"/>
            <a:chExt cx="3214710" cy="386271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1000114"/>
              <a:ext cx="3143272" cy="342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4348" y="3929072"/>
              <a:ext cx="3214710" cy="933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7" name="직선 화살표 연결선 16"/>
          <p:cNvCxnSpPr/>
          <p:nvPr/>
        </p:nvCxnSpPr>
        <p:spPr>
          <a:xfrm>
            <a:off x="4143372" y="2786064"/>
            <a:ext cx="857256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0496" y="3000378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Extend to multi-class</a:t>
            </a:r>
            <a:endParaRPr lang="ko-KR" altLang="en-US" sz="14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523806" y="857238"/>
            <a:ext cx="3048722" cy="4144847"/>
            <a:chOff x="5238054" y="785800"/>
            <a:chExt cx="3263036" cy="4287723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38054" y="785800"/>
              <a:ext cx="3120160" cy="273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7835" y="3429006"/>
              <a:ext cx="3243255" cy="1644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0" name="직사각형 19"/>
          <p:cNvSpPr/>
          <p:nvPr/>
        </p:nvSpPr>
        <p:spPr>
          <a:xfrm>
            <a:off x="357158" y="928676"/>
            <a:ext cx="3571900" cy="407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4942" y="857238"/>
            <a:ext cx="3571900" cy="414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8728" y="4000510"/>
            <a:ext cx="1571636" cy="428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15074" y="3571882"/>
            <a:ext cx="19288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14744" y="554968"/>
            <a:ext cx="5143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Lecture 11: Boosting (I) </a:t>
            </a:r>
            <a:r>
              <a:rPr lang="en-US" sz="900" dirty="0" err="1" smtClean="0"/>
              <a:t>AdaBoost</a:t>
            </a:r>
            <a:r>
              <a:rPr lang="en-US" sz="900" dirty="0" smtClean="0"/>
              <a:t> (Draft: version 0.9.2) Seoul National University, </a:t>
            </a:r>
            <a:r>
              <a:rPr lang="en-US" sz="900" dirty="0" err="1" smtClean="0"/>
              <a:t>Hyeong</a:t>
            </a:r>
            <a:r>
              <a:rPr lang="en-US" sz="900" dirty="0" smtClean="0"/>
              <a:t> In </a:t>
            </a:r>
            <a:r>
              <a:rPr lang="en-US" sz="900" dirty="0" err="1" smtClean="0"/>
              <a:t>Choi</a:t>
            </a:r>
            <a:endParaRPr lang="ko-KR" altLang="en-US" sz="900" dirty="0"/>
          </a:p>
        </p:txBody>
      </p:sp>
      <p:sp>
        <p:nvSpPr>
          <p:cNvPr id="25" name="직사각형 24"/>
          <p:cNvSpPr/>
          <p:nvPr/>
        </p:nvSpPr>
        <p:spPr>
          <a:xfrm>
            <a:off x="2857488" y="1000114"/>
            <a:ext cx="92869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binary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7358082" y="928676"/>
            <a:ext cx="128588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Multi-class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2-a.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Adaboost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630782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Adaboost</a:t>
            </a:r>
            <a:r>
              <a:rPr lang="en-US" altLang="ko-KR" b="1" u="sng" dirty="0" smtClean="0"/>
              <a:t> Summary</a:t>
            </a:r>
            <a:endParaRPr lang="ko-KR" altLang="en-US" b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428596" y="1323607"/>
            <a:ext cx="821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Combine </a:t>
            </a:r>
            <a:r>
              <a:rPr lang="en-US" altLang="ko-KR" dirty="0" smtClean="0">
                <a:solidFill>
                  <a:srgbClr val="FF0000"/>
                </a:solidFill>
              </a:rPr>
              <a:t>weak learners</a:t>
            </a:r>
            <a:r>
              <a:rPr lang="en-US" altLang="ko-KR" dirty="0" smtClean="0"/>
              <a:t> to make classifications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Some learners </a:t>
            </a:r>
            <a:r>
              <a:rPr lang="en-US" altLang="ko-KR" dirty="0" smtClean="0">
                <a:solidFill>
                  <a:srgbClr val="FF0000"/>
                </a:solidFill>
              </a:rPr>
              <a:t>have more say</a:t>
            </a:r>
            <a:r>
              <a:rPr lang="en-US" altLang="ko-KR" dirty="0" smtClean="0"/>
              <a:t> than over learners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Each learner is made by considering the result of the 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0000"/>
                </a:solidFill>
              </a:rPr>
              <a:t>previous learner’s mistake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2-b. Gradient 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 설명선 17"/>
          <p:cNvSpPr/>
          <p:nvPr/>
        </p:nvSpPr>
        <p:spPr>
          <a:xfrm>
            <a:off x="4143372" y="571486"/>
            <a:ext cx="3500462" cy="1571636"/>
          </a:xfrm>
          <a:prstGeom prst="wedgeRectCallout">
            <a:avLst>
              <a:gd name="adj1" fmla="val -58454"/>
              <a:gd name="adj2" fmla="val -876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29256" y="4214824"/>
            <a:ext cx="3000396" cy="500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What is Gradient Boost?</a:t>
            </a:r>
            <a:endParaRPr lang="ko-KR" altLang="en-US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57158" y="1000114"/>
            <a:ext cx="857252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not so much different with </a:t>
            </a:r>
            <a:r>
              <a:rPr lang="en-US" altLang="ko-KR" sz="1600" dirty="0" err="1" smtClean="0"/>
              <a:t>Adaboost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 difference? </a:t>
            </a:r>
            <a:br>
              <a:rPr lang="en-US" altLang="ko-KR" sz="1600" dirty="0" smtClean="0"/>
            </a:br>
            <a:r>
              <a:rPr lang="en-US" altLang="ko-KR" sz="1600" dirty="0" smtClean="0"/>
              <a:t>	Can be expressed in more general terms! ( by using “</a:t>
            </a:r>
            <a:r>
              <a:rPr lang="en-US" altLang="ko-KR" b="1" dirty="0" smtClean="0"/>
              <a:t>gradient</a:t>
            </a:r>
            <a:r>
              <a:rPr lang="en-US" altLang="ko-KR" sz="1600" dirty="0" smtClean="0"/>
              <a:t>” )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+ use trees larger than stumps as base learners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3214692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Gradient Boosting Regression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034" y="4000510"/>
            <a:ext cx="4000528" cy="642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Gradient Boosting 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80" y="3143254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 = f(x) + e1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3429006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e1 = g(x) + e2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9454" y="3692733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e2 = h(x) + e3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72198" y="3429006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000892" y="3713170"/>
            <a:ext cx="2857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14942" y="3071816"/>
            <a:ext cx="3429024" cy="1071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72132" y="427412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Y = f(x) + g(x) + h(x) + 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642924"/>
            <a:ext cx="3214507" cy="142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762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28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591" y="1285866"/>
            <a:ext cx="23417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720" y="393006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average of all the y values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4343273"/>
            <a:ext cx="714380" cy="30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1214428"/>
            <a:ext cx="2875595" cy="233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643438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286776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86776" y="3478419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5762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286776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14876" y="3985130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500430" y="328613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00430" y="1142990"/>
            <a:ext cx="3071834" cy="1500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089032"/>
            <a:ext cx="2085483" cy="16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00496" y="785800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usually 8~32 leaves 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85984" y="1071552"/>
            <a:ext cx="500066" cy="1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86050" y="1857369"/>
            <a:ext cx="642944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1603" y="1284085"/>
            <a:ext cx="2727785" cy="121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3714744" y="3419491"/>
            <a:ext cx="2584908" cy="1152523"/>
            <a:chOff x="3643306" y="3062301"/>
            <a:chExt cx="2584908" cy="115252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06" y="3062301"/>
              <a:ext cx="2584908" cy="1152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직사각형 14"/>
            <p:cNvSpPr/>
            <p:nvPr/>
          </p:nvSpPr>
          <p:spPr>
            <a:xfrm>
              <a:off x="3656446" y="3919557"/>
              <a:ext cx="857256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-14.7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13768" y="3919557"/>
              <a:ext cx="642942" cy="2857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3.8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아래쪽 화살표 21"/>
          <p:cNvSpPr/>
          <p:nvPr/>
        </p:nvSpPr>
        <p:spPr>
          <a:xfrm>
            <a:off x="3786182" y="2786064"/>
            <a:ext cx="285752" cy="35719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14810" y="2691472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Replace the residuals into their average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357158" y="3071816"/>
            <a:ext cx="8358246" cy="1857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7158" y="1000114"/>
            <a:ext cx="8358246" cy="1857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33064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92" y="1215929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5929322" y="2018882"/>
            <a:ext cx="292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100% correct ( no error )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500826" y="2376072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F0000"/>
                </a:solidFill>
              </a:rPr>
              <a:t>Overfitting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10993"/>
            <a:ext cx="4643470" cy="1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1928794" y="3571882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덧셈 기호 26"/>
          <p:cNvSpPr/>
          <p:nvPr/>
        </p:nvSpPr>
        <p:spPr>
          <a:xfrm>
            <a:off x="1643042" y="3571882"/>
            <a:ext cx="285752" cy="285752"/>
          </a:xfrm>
          <a:prstGeom prst="mathPlus">
            <a:avLst>
              <a:gd name="adj1" fmla="val 13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71670" y="355974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lr</a:t>
            </a:r>
            <a:r>
              <a:rPr lang="en-US" altLang="ko-KR" dirty="0" smtClean="0">
                <a:solidFill>
                  <a:srgbClr val="FF0000"/>
                </a:solidFill>
              </a:rPr>
              <a:t> 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3307500"/>
            <a:ext cx="2285984" cy="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7715272" y="3736128"/>
            <a:ext cx="500066" cy="2143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715272" y="3664690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72.9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9322" y="4021880"/>
            <a:ext cx="2928958" cy="69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( If learning rate = 0.1 )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71.2 + (0.1 x 16.8) = 72.9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7643834" y="1233064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643834" y="3307500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66897"/>
            <a:ext cx="3467090" cy="283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612" y="1048398"/>
            <a:ext cx="157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new residuals</a:t>
            </a:r>
          </a:p>
          <a:p>
            <a:pPr algn="ctr"/>
            <a:r>
              <a:rPr lang="en-US" altLang="ko-KR" sz="1200" dirty="0" smtClean="0"/>
              <a:t>( becomes smaller )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571868" y="1785932"/>
            <a:ext cx="500066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357304"/>
            <a:ext cx="3654805" cy="157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429124" y="3522469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72462" y="3236717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72462" y="3214692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214692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0" y="3714758"/>
            <a:ext cx="457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residual’s 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85786" y="2143122"/>
            <a:ext cx="221457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2151875"/>
            <a:ext cx="200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88 – (71.2 + 0.1x16.8)  =</a:t>
            </a:r>
            <a:endParaRPr lang="ko-KR" altLang="en-US" sz="12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643438" y="2928940"/>
            <a:ext cx="121444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572264" y="2928940"/>
            <a:ext cx="85725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6314" y="292894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-13.2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72264" y="294757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Into 3.4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643174" y="1214428"/>
            <a:ext cx="6143668" cy="3643338"/>
            <a:chOff x="928662" y="1357304"/>
            <a:chExt cx="6143668" cy="364333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1357304"/>
              <a:ext cx="5253051" cy="334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1428728" y="2428874"/>
              <a:ext cx="2214578" cy="571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8662" y="2928940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00166" y="3500444"/>
              <a:ext cx="2214578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71868" y="4286262"/>
              <a:ext cx="3500462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57190" y="1285866"/>
            <a:ext cx="2714612" cy="928694"/>
            <a:chOff x="500034" y="1500180"/>
            <a:chExt cx="2285984" cy="73151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0034" y="1500180"/>
              <a:ext cx="2285984" cy="73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2214546" y="1571618"/>
              <a:ext cx="500066" cy="64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00430" y="1000114"/>
            <a:ext cx="5429288" cy="3500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8860" y="1785932"/>
            <a:ext cx="500066" cy="2857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74.4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596" y="2357436"/>
            <a:ext cx="300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71.2 + (0.1 x 16.8) + (0.1 x 15.1) = 74.4</a:t>
            </a:r>
            <a:endParaRPr lang="ko-KR" altLang="en-US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2" y="2928940"/>
            <a:ext cx="271938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직선 화살표 연결선 22"/>
          <p:cNvCxnSpPr/>
          <p:nvPr/>
        </p:nvCxnSpPr>
        <p:spPr>
          <a:xfrm rot="16200000" flipV="1">
            <a:off x="1071538" y="2928940"/>
            <a:ext cx="642942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0"/>
          </p:cNvCxnSpPr>
          <p:nvPr/>
        </p:nvCxnSpPr>
        <p:spPr>
          <a:xfrm rot="5400000" flipH="1" flipV="1">
            <a:off x="1785918" y="3071816"/>
            <a:ext cx="85725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357290" y="3286130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071670" y="3500444"/>
            <a:ext cx="28575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071684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1. What is Boosting?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13800" y="2926660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Ensemble method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Bagging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Boosting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85721" y="1357304"/>
            <a:ext cx="4929222" cy="2786082"/>
            <a:chOff x="500034" y="1357304"/>
            <a:chExt cx="5722953" cy="300039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0034" y="1357304"/>
              <a:ext cx="5722953" cy="2962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571472" y="3357568"/>
              <a:ext cx="2357454" cy="1000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72066" y="1989092"/>
            <a:ext cx="36433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Keep making the sequential trees!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until specified level, or until the residuals doesn’t significantly drops )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28596" y="1500180"/>
            <a:ext cx="4500594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643056"/>
            <a:ext cx="571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Loss Function =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8"/>
            <a:ext cx="2500330" cy="5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786446" y="1785932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To minimize this loss function</a:t>
            </a:r>
            <a:endParaRPr lang="ko-KR" altLang="en-US" sz="1400" dirty="0"/>
          </a:p>
        </p:txBody>
      </p:sp>
      <p:grpSp>
        <p:nvGrpSpPr>
          <p:cNvPr id="3" name="그룹 17"/>
          <p:cNvGrpSpPr/>
          <p:nvPr/>
        </p:nvGrpSpPr>
        <p:grpSpPr>
          <a:xfrm>
            <a:off x="285720" y="2285998"/>
            <a:ext cx="4786347" cy="515194"/>
            <a:chOff x="571471" y="2628060"/>
            <a:chExt cx="6072231" cy="51519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1" y="2628060"/>
              <a:ext cx="3483411" cy="515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0331" y="2714626"/>
              <a:ext cx="2333371" cy="26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4000496" y="2692601"/>
              <a:ext cx="214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=</a:t>
              </a:r>
              <a:endParaRPr lang="ko-KR" altLang="en-US" sz="1400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143254"/>
            <a:ext cx="1785950" cy="17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원형 화살표 20"/>
          <p:cNvSpPr/>
          <p:nvPr/>
        </p:nvSpPr>
        <p:spPr>
          <a:xfrm rot="5576769">
            <a:off x="5118376" y="1695015"/>
            <a:ext cx="428628" cy="642942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3203348"/>
            <a:ext cx="5715040" cy="179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7572396" y="3357568"/>
            <a:ext cx="928694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72396" y="35718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2345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0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285750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3000378"/>
            <a:ext cx="9144000" cy="2000264"/>
          </a:xfrm>
          <a:prstGeom prst="rect">
            <a:avLst/>
          </a:prstGeom>
          <a:solidFill>
            <a:schemeClr val="accent6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14282" y="3500444"/>
            <a:ext cx="842968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That is why we kept making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the predicted value as the “AVERAGE” value!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pic>
        <p:nvPicPr>
          <p:cNvPr id="5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14678" y="4500576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Done!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43504" y="840720"/>
            <a:ext cx="4143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https://ascelibrary.org/cms/asset/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Gradient Boost Regression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“average”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MSE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21481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47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81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930060"/>
            <a:ext cx="4357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7884" y="2467275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Log Odds Ratio?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500034" y="3143254"/>
            <a:ext cx="857256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DSL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2786064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Chance of winning?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85918" y="357188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714612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28992" y="2978353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992" y="3347685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1934" y="2786064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Odds are 2.5 </a:t>
            </a:r>
          </a:p>
          <a:p>
            <a:pPr algn="ctr"/>
            <a:r>
              <a:rPr lang="en-US" altLang="ko-KR" sz="1600" b="1" dirty="0" smtClean="0"/>
              <a:t>that DSL will win!</a:t>
            </a:r>
            <a:endParaRPr lang="ko-KR" altLang="en-US" sz="16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3335543"/>
            <a:ext cx="42862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1934" y="3357568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probability  (p) = 5/7 )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1428728" y="3143254"/>
            <a:ext cx="1071570" cy="42862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YBIGTA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286116" y="2928940"/>
            <a:ext cx="642942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5400000">
            <a:off x="3501621" y="3785799"/>
            <a:ext cx="142082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00364" y="3835609"/>
            <a:ext cx="19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(5/7) / (2/7) = </a:t>
            </a:r>
            <a:r>
              <a:rPr lang="en-US" altLang="ko-KR" sz="1400" dirty="0" smtClean="0">
                <a:solidFill>
                  <a:srgbClr val="FF0000"/>
                </a:solidFill>
              </a:rPr>
              <a:t>5/2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6143636" y="3192667"/>
            <a:ext cx="428628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86578" y="31311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385254"/>
            <a:ext cx="4159253" cy="47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>
            <a:off x="6858016" y="3498856"/>
            <a:ext cx="285752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6643702" y="3857634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72330" y="371475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/>
              <a:t>Why log?</a:t>
            </a:r>
            <a:endParaRPr lang="ko-KR" altLang="en-US" sz="1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857752" y="4143386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1/6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715272" y="407194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6/1</a:t>
            </a:r>
            <a:endParaRPr lang="ko-KR" altLang="en-US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12" y="1500180"/>
            <a:ext cx="2160000" cy="67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Log Odds Ratio ( =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Logit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If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 is a probability, then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/(1 − 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) is the corresponding odds</a:t>
            </a:r>
            <a:endParaRPr lang="ko-KR" altLang="en-US" sz="14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2844" y="1357304"/>
            <a:ext cx="8858312" cy="3643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20" name="직사각형 19"/>
          <p:cNvSpPr/>
          <p:nvPr/>
        </p:nvSpPr>
        <p:spPr>
          <a:xfrm>
            <a:off x="285720" y="1071552"/>
            <a:ext cx="2643206" cy="357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158" y="1071552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2) Logistic Function ( = Sigmoid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802" y="1692469"/>
            <a:ext cx="564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As a method to turn ‘log odds ratio’ back to ‘probability’</a:t>
            </a:r>
            <a:endParaRPr lang="ko-KR" altLang="en-US" sz="14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42844" y="2285998"/>
            <a:ext cx="88583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5720" y="2428874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596" y="320255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log(5/2) = </a:t>
            </a:r>
            <a:r>
              <a:rPr lang="en-US" altLang="ko-KR" dirty="0" smtClean="0">
                <a:solidFill>
                  <a:srgbClr val="FF0000"/>
                </a:solidFill>
              </a:rPr>
              <a:t>0.916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41004"/>
            <a:ext cx="2786082" cy="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357158" y="2937693"/>
            <a:ext cx="214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 The probability was 5/7 )</a:t>
            </a:r>
            <a:endParaRPr lang="ko-KR" altLang="en-US" sz="1200" dirty="0"/>
          </a:p>
        </p:txBody>
      </p:sp>
      <p:sp>
        <p:nvSpPr>
          <p:cNvPr id="49" name="오른쪽 화살표 48"/>
          <p:cNvSpPr/>
          <p:nvPr/>
        </p:nvSpPr>
        <p:spPr>
          <a:xfrm>
            <a:off x="2357422" y="3286130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538419"/>
            <a:ext cx="28860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>
            <a:off x="2928926" y="3233328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f( log(5/2) ) =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5/7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214810" y="3500444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472" y="3786196"/>
            <a:ext cx="4000528" cy="1143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802" y="4572014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= first predicted y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810" y="3478419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90988"/>
            <a:ext cx="2189716" cy="223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42910" y="3930060"/>
            <a:ext cx="4357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First, make a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leaf</a:t>
            </a:r>
            <a:r>
              <a:rPr lang="en-US" altLang="ko-KR" sz="1400" dirty="0" smtClean="0"/>
              <a:t> ( = guess for the y value )”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 initial leaf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200" dirty="0" smtClean="0"/>
              <a:t> of the highest value 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4572014"/>
            <a:ext cx="857256" cy="2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43240" y="1500180"/>
            <a:ext cx="22145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4 Yes, 2 No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yes): 4/2 = 2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Odds ratio (of no) : 2/4 = 0.5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Log(2)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0.7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Log(0.5) = -0.7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2714612" y="2214560"/>
            <a:ext cx="285752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786314" y="4143386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57818" y="3693007"/>
            <a:ext cx="342902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(threshold : 0.5)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Bigger than 0.5 -&gt; classify into ‘Yes’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Smaller than 0.5 -&gt; classify into ‘No’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5286380" y="3643320"/>
            <a:ext cx="3500462" cy="1285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72132" y="2383695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every sample will be classified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  <a:r>
              <a:rPr lang="en-US" altLang="ko-KR" sz="1600" dirty="0" smtClean="0"/>
              <a:t> for the initial guess!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4000496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58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034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Calculate Error </a:t>
            </a:r>
            <a:r>
              <a:rPr lang="en-US" altLang="ko-KR" sz="1400" dirty="0" smtClean="0"/>
              <a:t>based on the first prediction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3617"/>
            <a:ext cx="2857520" cy="23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071802" y="1524322"/>
            <a:ext cx="1428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Yes = 1, No = 0 )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0.7(predicted) )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928926" y="2453016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0(actual) – 0.7(predicted) )</a:t>
            </a:r>
            <a:endParaRPr lang="ko-KR" altLang="en-US" sz="11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8797" y="1571618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8501090" y="3786196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57752" y="4071948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501090" y="3764171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214942" y="4143386"/>
            <a:ext cx="43577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Make a tree, </a:t>
            </a:r>
            <a:r>
              <a:rPr lang="en-US" altLang="ko-KR" sz="1400" dirty="0" smtClean="0">
                <a:solidFill>
                  <a:srgbClr val="FF0000"/>
                </a:solidFill>
              </a:rPr>
              <a:t>predicting the “residuals”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00034" y="1142990"/>
            <a:ext cx="8001056" cy="12144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44" y="630782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(1) Ensemble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1178002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 smtClean="0"/>
              <a:t>In statistics and machine learning, </a:t>
            </a:r>
            <a:r>
              <a:rPr lang="en-US" sz="1400" b="1" i="1" dirty="0" smtClean="0"/>
              <a:t>ensemble methods</a:t>
            </a:r>
            <a:r>
              <a:rPr lang="en-US" sz="1400" i="1" dirty="0" smtClean="0"/>
              <a:t> use </a:t>
            </a:r>
            <a:r>
              <a:rPr lang="en-US" sz="1600" b="1" i="1" dirty="0" smtClean="0"/>
              <a:t>multiple learning algorithms </a:t>
            </a:r>
            <a:endParaRPr lang="en-US" sz="1400" b="1" i="1" dirty="0" smtClean="0"/>
          </a:p>
          <a:p>
            <a:pPr>
              <a:lnSpc>
                <a:spcPct val="150000"/>
              </a:lnSpc>
            </a:pPr>
            <a:r>
              <a:rPr lang="en-US" sz="1400" i="1" dirty="0" smtClean="0"/>
              <a:t>to obtain better predictive performance than could be obtained from any of the constituent </a:t>
            </a:r>
          </a:p>
          <a:p>
            <a:pPr>
              <a:lnSpc>
                <a:spcPct val="150000"/>
              </a:lnSpc>
            </a:pPr>
            <a:r>
              <a:rPr lang="en-US" sz="1400" i="1" dirty="0" smtClean="0"/>
              <a:t>learning algorithms alone. ( Wikipedia )</a:t>
            </a:r>
            <a:endParaRPr lang="ko-KR" altLang="en-US" sz="1400" i="1" dirty="0"/>
          </a:p>
        </p:txBody>
      </p:sp>
      <p:pic>
        <p:nvPicPr>
          <p:cNvPr id="29698" name="Picture 2" descr="Image result for ensemble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124" y="2433139"/>
            <a:ext cx="3960718" cy="235318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00034" y="2643188"/>
            <a:ext cx="50006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Use “</a:t>
            </a:r>
            <a:r>
              <a:rPr lang="en-US" altLang="ko-KR" sz="1400" b="1" dirty="0" smtClean="0"/>
              <a:t>multiple models</a:t>
            </a:r>
            <a:r>
              <a:rPr lang="en-US" altLang="ko-KR" sz="1400" dirty="0" smtClean="0"/>
              <a:t>” to predict the output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both regression &amp; classification 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Several Weak learner &gt; One Strong learner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 ex) Bagging &amp; Boosting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4769810"/>
            <a:ext cx="3857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https://miro.medium.com/max/2454/0*c0Eg6-UArkslgviw.png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2844" y="2786064"/>
            <a:ext cx="8858312" cy="2143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142874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00034" y="114299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Regression )</a:t>
            </a:r>
            <a:endParaRPr lang="ko-KR" altLang="en-US" sz="1400" dirty="0"/>
          </a:p>
        </p:txBody>
      </p:sp>
      <p:sp>
        <p:nvSpPr>
          <p:cNvPr id="26" name="오른쪽 화살표 25"/>
          <p:cNvSpPr/>
          <p:nvPr/>
        </p:nvSpPr>
        <p:spPr>
          <a:xfrm>
            <a:off x="5286380" y="1785932"/>
            <a:ext cx="357190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57884" y="1763907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 bit different in Classification</a:t>
            </a:r>
            <a:endParaRPr lang="ko-KR" altLang="en-US" sz="1400" b="1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49" y="3214692"/>
            <a:ext cx="4718055" cy="11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00034" y="2928940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in Classification )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2910" y="3571882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71604" y="3857634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2844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 odds ratio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357290" y="4500576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Probability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>
            <a:stCxn id="30" idx="2"/>
          </p:cNvCxnSpPr>
          <p:nvPr/>
        </p:nvCxnSpPr>
        <p:spPr>
          <a:xfrm rot="5400000">
            <a:off x="446456" y="4054089"/>
            <a:ext cx="714380" cy="178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5400000">
            <a:off x="1535885" y="4250545"/>
            <a:ext cx="50006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3571882"/>
            <a:ext cx="3609975" cy="48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40" name="직선 화살표 연결선 39"/>
          <p:cNvCxnSpPr/>
          <p:nvPr/>
        </p:nvCxnSpPr>
        <p:spPr>
          <a:xfrm rot="5400000">
            <a:off x="7250925" y="2536031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9" y="1285866"/>
            <a:ext cx="32637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360894"/>
            <a:ext cx="2571768" cy="6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500180"/>
            <a:ext cx="3609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642910" y="1928808"/>
            <a:ext cx="78581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5140" y="2428874"/>
            <a:ext cx="64294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357568"/>
            <a:ext cx="302521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6500826" y="2357436"/>
            <a:ext cx="107157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715140" y="25003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 = -3.3 )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8728" y="2571750"/>
            <a:ext cx="1000132" cy="4286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715272" y="348830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 = -1 )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14876" y="2214560"/>
            <a:ext cx="321471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14876" y="3214692"/>
            <a:ext cx="3857652" cy="85725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5786" y="235743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-3.3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4480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00298" y="2571750"/>
            <a:ext cx="1357322" cy="4286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57488" y="3049791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1.4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596" y="3643320"/>
            <a:ext cx="5000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Replace the value!</a:t>
            </a:r>
            <a:br>
              <a:rPr lang="en-US" altLang="ko-KR" sz="1600" dirty="0" smtClean="0"/>
            </a:br>
            <a:r>
              <a:rPr lang="en-US" altLang="ko-KR" sz="1600" dirty="0" smtClean="0"/>
              <a:t>( to be compatible with ‘log odds ratio’ 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94"/>
            <a:ext cx="208181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7858148" y="4000510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1472" y="4286262"/>
            <a:ext cx="7643866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58148" y="3978485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2910" y="4429138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Make a new prediction! ( considering the tree newly made )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928926" y="1071552"/>
            <a:ext cx="5000660" cy="1643074"/>
            <a:chOff x="3071802" y="1071552"/>
            <a:chExt cx="5500726" cy="185738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71802" y="1071552"/>
              <a:ext cx="5443547" cy="1857388"/>
              <a:chOff x="500034" y="1285866"/>
              <a:chExt cx="5443547" cy="1857388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0034" y="1285866"/>
                <a:ext cx="5443547" cy="1793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071670" y="2143122"/>
                <a:ext cx="500066" cy="1000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071802" y="1571618"/>
              <a:ext cx="135732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15206" y="2285998"/>
              <a:ext cx="1357322" cy="57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928926" y="2714626"/>
            <a:ext cx="50006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(before) : 0.7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Prediction (after) : </a:t>
            </a:r>
            <a:r>
              <a:rPr lang="en-US" altLang="ko-KR" sz="1600" dirty="0" smtClean="0">
                <a:solidFill>
                  <a:srgbClr val="FF0000"/>
                </a:solidFill>
              </a:rPr>
              <a:t>0.7 + (0.8x1.4) </a:t>
            </a:r>
            <a:r>
              <a:rPr lang="en-US" altLang="ko-KR" sz="1600" dirty="0" smtClean="0"/>
              <a:t>= 1.82</a:t>
            </a:r>
            <a:br>
              <a:rPr lang="en-US" altLang="ko-KR" sz="1600" dirty="0" smtClean="0"/>
            </a:br>
            <a:r>
              <a:rPr lang="en-US" altLang="ko-KR" sz="1600" dirty="0" smtClean="0"/>
              <a:t>  convert </a:t>
            </a:r>
            <a:r>
              <a:rPr lang="en-US" altLang="ko-KR" sz="1600" dirty="0" smtClean="0">
                <a:solidFill>
                  <a:srgbClr val="FF0000"/>
                </a:solidFill>
              </a:rPr>
              <a:t>1.82</a:t>
            </a:r>
            <a:r>
              <a:rPr lang="en-US" altLang="ko-KR" sz="1600" dirty="0" smtClean="0"/>
              <a:t> (log odds ratio) into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  <a:r>
              <a:rPr lang="en-US" altLang="ko-KR" sz="1600" dirty="0" smtClean="0"/>
              <a:t> (probability)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71618"/>
            <a:ext cx="2823831" cy="18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929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720" y="3951097"/>
            <a:ext cx="4000528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29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32" y="4093973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Calculate error</a:t>
            </a:r>
            <a:r>
              <a:rPr lang="en-US" altLang="ko-KR" sz="1400" dirty="0" smtClean="0"/>
              <a:t>, based on the second prediction!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6050" y="1881512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0.9(predicted) )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6050" y="216726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= 1(actual) – 0.5(predicted) )</a:t>
            </a:r>
            <a:endParaRPr lang="ko-KR" altLang="en-US" sz="11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071552"/>
            <a:ext cx="3939339" cy="27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786314" y="2000246"/>
            <a:ext cx="1857388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1090" y="3643320"/>
            <a:ext cx="35719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01058" y="3665345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29256" y="3951097"/>
            <a:ext cx="3428992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01058" y="3643320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29256" y="4093973"/>
            <a:ext cx="350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Keep making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sequential trees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8596" y="2285998"/>
            <a:ext cx="8286808" cy="2571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120965"/>
            <a:ext cx="585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How would the person like below be classified?</a:t>
            </a:r>
            <a:endParaRPr lang="ko-KR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53474"/>
            <a:ext cx="1990713" cy="5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714348" y="2643188"/>
            <a:ext cx="2709712" cy="1889124"/>
            <a:chOff x="4857752" y="785800"/>
            <a:chExt cx="2709712" cy="188912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2" y="785800"/>
              <a:ext cx="2709712" cy="188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4857752" y="1428742"/>
              <a:ext cx="1285884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85786" y="2928940"/>
            <a:ext cx="64294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86050" y="3286130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71736" y="4214824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86182" y="2394424"/>
            <a:ext cx="4786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0.7 + (0.8x1.4) + (0.8x0.6) = </a:t>
            </a:r>
            <a:r>
              <a:rPr lang="en-US" altLang="ko-KR" sz="1600" dirty="0" smtClean="0">
                <a:solidFill>
                  <a:srgbClr val="FF0000"/>
                </a:solidFill>
              </a:rPr>
              <a:t>2.3</a:t>
            </a:r>
            <a:endParaRPr lang="ko-KR" altLang="en-US" sz="16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 into Logistic function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f(2.3) = exp(2.3) / (1+exp(2.3)) = </a:t>
            </a:r>
            <a:r>
              <a:rPr lang="en-US" altLang="ko-KR" sz="1600" dirty="0" smtClean="0">
                <a:solidFill>
                  <a:srgbClr val="FF0000"/>
                </a:solidFill>
              </a:rPr>
              <a:t>0.9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Therefore, it will be classified as </a:t>
            </a:r>
            <a:r>
              <a:rPr lang="en-US" altLang="ko-KR" sz="1600" dirty="0" smtClean="0">
                <a:solidFill>
                  <a:srgbClr val="FF0000"/>
                </a:solidFill>
              </a:rPr>
              <a:t>‘Yes’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107155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Mathematical Expression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 descr="Image result for log l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532029"/>
            <a:ext cx="3571900" cy="53965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28596" y="1500180"/>
            <a:ext cx="5500726" cy="642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034" y="1643056"/>
            <a:ext cx="16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Loss Function :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29322" y="1785932"/>
            <a:ext cx="2928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 also called binary-cross entropy )</a:t>
            </a:r>
            <a:endParaRPr lang="ko-KR" altLang="en-US" sz="1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56257"/>
            <a:ext cx="4429156" cy="52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연결선 16"/>
          <p:cNvCxnSpPr/>
          <p:nvPr/>
        </p:nvCxnSpPr>
        <p:spPr>
          <a:xfrm>
            <a:off x="0" y="2500312"/>
            <a:ext cx="914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7158" y="3371685"/>
            <a:ext cx="571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Case 1) Actual(=Observed) = 1, Predicted = 1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2) Actual(=Observed) = 1, Predicted = 0.5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Case 3) Actual(=Observed) = 1, Predicted = 0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000628" y="364173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000628" y="399892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000628" y="4356112"/>
            <a:ext cx="78581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29322" y="350044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9322" y="383560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0.69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9322" y="419279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 loss : </a:t>
            </a:r>
            <a:r>
              <a:rPr lang="en-US" altLang="ko-KR" sz="1400" dirty="0" smtClean="0">
                <a:solidFill>
                  <a:srgbClr val="FF0000"/>
                </a:solidFill>
              </a:rPr>
              <a:t>infinity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pic>
        <p:nvPicPr>
          <p:cNvPr id="19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071552"/>
            <a:ext cx="4963738" cy="3357586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000496" y="1142990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559872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Almost the same as the Regression Model!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56" y="2214560"/>
            <a:ext cx="357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average</a:t>
            </a:r>
            <a:r>
              <a:rPr lang="en-US" altLang="ko-KR" sz="1400" dirty="0" smtClean="0"/>
              <a:t>” of all y values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17145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MSE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Bagging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00180"/>
            <a:ext cx="7858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Random sampling with replacement ( = Bootstrapping 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Select subset of features randomly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Grow the tree to the largest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Repeat 1)~3) N times ( total of N models )</a:t>
            </a:r>
            <a:br>
              <a:rPr lang="en-US" altLang="ko-KR" sz="1400" dirty="0" smtClean="0"/>
            </a:br>
            <a:r>
              <a:rPr lang="en-US" altLang="ko-KR" sz="1400" dirty="0" smtClean="0"/>
              <a:t>-&gt;</a:t>
            </a:r>
            <a:r>
              <a:rPr lang="en-US" sz="1400" dirty="0" smtClean="0"/>
              <a:t> make prediction based on these N models</a:t>
            </a:r>
            <a:endParaRPr lang="ko-KR" altLang="en-US" sz="1400" dirty="0"/>
          </a:p>
        </p:txBody>
      </p:sp>
      <p:pic>
        <p:nvPicPr>
          <p:cNvPr id="57346" name="Picture 2" descr="Image result for bagging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000246"/>
            <a:ext cx="3429024" cy="25717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572132" y="1785932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8085" y="3000378"/>
            <a:ext cx="3588949" cy="116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2-b. Gradient 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Image result for gradient boost pseudo 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6"/>
            <a:ext cx="4643470" cy="31409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Gradient Boost Classification</a:t>
            </a:r>
            <a:endParaRPr lang="ko-KR" altLang="en-US" b="1" u="sng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43240" y="1714494"/>
            <a:ext cx="2071702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143372" y="2357436"/>
            <a:ext cx="100013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7850" y="2214560"/>
            <a:ext cx="37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First prediction = “</a:t>
            </a:r>
            <a:r>
              <a:rPr lang="en-US" altLang="ko-KR" sz="1400" dirty="0" smtClean="0">
                <a:solidFill>
                  <a:srgbClr val="FF0000"/>
                </a:solidFill>
              </a:rPr>
              <a:t>log odds ratio</a:t>
            </a:r>
            <a:r>
              <a:rPr lang="en-US" altLang="ko-KR" sz="1400" dirty="0" smtClean="0"/>
              <a:t>” of the mode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3000378"/>
            <a:ext cx="157163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357818" y="2143122"/>
            <a:ext cx="3643338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571868" y="3500444"/>
            <a:ext cx="3500462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14942" y="4357700"/>
            <a:ext cx="2000264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Y = f(x) + g(x) + e2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571868" y="4143386"/>
            <a:ext cx="1571636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72066" y="2857502"/>
            <a:ext cx="3786214" cy="13573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785800"/>
            <a:ext cx="2316077" cy="1144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785918" y="1357304"/>
            <a:ext cx="1000132" cy="285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50" b="1" dirty="0" smtClean="0"/>
              <a:t>Classification</a:t>
            </a:r>
            <a:endParaRPr lang="ko-KR" altLang="en-US" sz="95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28794" y="2643188"/>
            <a:ext cx="428628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7422" y="2500312"/>
            <a:ext cx="221457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Loss Function : </a:t>
            </a:r>
            <a:r>
              <a:rPr lang="en-US" altLang="ko-KR" sz="1200" dirty="0" smtClean="0">
                <a:solidFill>
                  <a:srgbClr val="FF0000"/>
                </a:solidFill>
              </a:rPr>
              <a:t>Log Loss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2-c.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1. </a:t>
            </a:r>
            <a:r>
              <a:rPr lang="en-US" altLang="ko-KR" b="1" u="sng" dirty="0" err="1" smtClean="0"/>
              <a:t>Characteritics</a:t>
            </a:r>
            <a:r>
              <a:rPr lang="en-US" altLang="ko-KR" b="1" u="sng" dirty="0" smtClean="0"/>
              <a:t> of </a:t>
            </a:r>
            <a:r>
              <a:rPr lang="en-US" altLang="ko-KR" b="1" u="sng" dirty="0" err="1" smtClean="0"/>
              <a:t>XGBoost</a:t>
            </a:r>
            <a:endParaRPr lang="ko-KR" alt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071552"/>
            <a:ext cx="435771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XGBoost</a:t>
            </a:r>
            <a:r>
              <a:rPr lang="en-US" altLang="ko-KR" sz="1600" dirty="0" smtClean="0"/>
              <a:t> ( </a:t>
            </a:r>
            <a:r>
              <a:rPr lang="en-US" altLang="ko-KR" sz="1600" dirty="0" err="1" smtClean="0"/>
              <a:t>eXtreme</a:t>
            </a:r>
            <a:r>
              <a:rPr lang="en-US" altLang="ko-KR" sz="1600" dirty="0" smtClean="0"/>
              <a:t> Gradient Boost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Consists of lots of parts</a:t>
            </a:r>
            <a:r>
              <a:rPr lang="en-US" altLang="ko-KR" sz="1600" dirty="0" smtClean="0"/>
              <a:t>!</a:t>
            </a:r>
            <a:endParaRPr lang="en-US" altLang="ko-KR" sz="16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Gradient Boost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Regularization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Unique Regression Tree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Approximate Greedy Algorithm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Weighted </a:t>
            </a:r>
            <a:r>
              <a:rPr lang="en-US" altLang="ko-KR" sz="1400" dirty="0" err="1" smtClean="0"/>
              <a:t>Quantile</a:t>
            </a:r>
            <a:r>
              <a:rPr lang="en-US" altLang="ko-KR" sz="1400" dirty="0" smtClean="0"/>
              <a:t> Sketch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err="1" smtClean="0"/>
              <a:t>Sparsity</a:t>
            </a:r>
            <a:r>
              <a:rPr lang="en-US" altLang="ko-KR" sz="1400" dirty="0" smtClean="0"/>
              <a:t>-Aware Split Finding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Parallel Learning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Cache-Aware Access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Blocks for Out-of-Core Computation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72000" y="1857370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2786064"/>
            <a:ext cx="3643338" cy="714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Classification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2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Regression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071552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Unique Regression Tree!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598619"/>
            <a:ext cx="1291186" cy="197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500180"/>
            <a:ext cx="271464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</a:t>
            </a:r>
            <a:r>
              <a:rPr lang="en-US" altLang="ko-KR" sz="1400" dirty="0" smtClean="0"/>
              <a:t>d</a:t>
            </a:r>
            <a:r>
              <a:rPr lang="en-US" altLang="ko-KR" sz="1400" dirty="0" smtClean="0"/>
              <a:t>rug Effectiveness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6858016" y="3929072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3306" y="4214824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58016" y="390704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43240" y="4263108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214428"/>
            <a:ext cx="1785950" cy="272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>
            <a:off x="5500694" y="2000246"/>
            <a:ext cx="28575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57884" y="1857370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residuals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785932"/>
            <a:ext cx="212749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6"/>
            <a:ext cx="149573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7" name="오른쪽 화살표 26"/>
          <p:cNvSpPr/>
          <p:nvPr/>
        </p:nvSpPr>
        <p:spPr>
          <a:xfrm rot="18771094">
            <a:off x="4039562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4494" y="3294884"/>
            <a:ext cx="2812282" cy="419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20" y="4145934"/>
            <a:ext cx="2300290" cy="4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7786710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4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357436"/>
            <a:ext cx="2928958" cy="98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14612" y="242887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3" y="1214428"/>
            <a:ext cx="2193370" cy="335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/>
          <p:cNvCxnSpPr/>
          <p:nvPr/>
        </p:nvCxnSpPr>
        <p:spPr>
          <a:xfrm rot="5400000">
            <a:off x="499983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5400000">
            <a:off x="528717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>
            <a:off x="5644364" y="3000378"/>
            <a:ext cx="2571768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215074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50082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858016" y="1571618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00760" y="1428742"/>
            <a:ext cx="1500198" cy="5000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1" idx="1"/>
          </p:cNvCxnSpPr>
          <p:nvPr/>
        </p:nvCxnSpPr>
        <p:spPr>
          <a:xfrm rot="10800000" flipV="1">
            <a:off x="2428860" y="1678774"/>
            <a:ext cx="3571900" cy="12501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15074" y="107155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Which one?</a:t>
            </a:r>
            <a:endParaRPr lang="ko-KR" altLang="en-US" sz="1400" b="1" dirty="0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120.33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4</a:t>
            </a:r>
            <a:endParaRPr lang="ko-KR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=56.33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46" name="직사각형 45"/>
          <p:cNvSpPr/>
          <p:nvPr/>
        </p:nvSpPr>
        <p:spPr>
          <a:xfrm>
            <a:off x="500034" y="114299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00034" y="150018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00034" y="185737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14348" y="114299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14348" y="150018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14348" y="185737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30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4546" y="132426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41"/>
          <p:cNvGrpSpPr/>
          <p:nvPr/>
        </p:nvGrpSpPr>
        <p:grpSpPr>
          <a:xfrm>
            <a:off x="428596" y="2643188"/>
            <a:ext cx="2571768" cy="1253550"/>
            <a:chOff x="3714744" y="2071684"/>
            <a:chExt cx="2571768" cy="1253550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71472" y="2682292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4" name="그룹 59"/>
          <p:cNvGrpSpPr/>
          <p:nvPr/>
        </p:nvGrpSpPr>
        <p:grpSpPr>
          <a:xfrm>
            <a:off x="3143240" y="2643188"/>
            <a:ext cx="2714644" cy="897641"/>
            <a:chOff x="3143240" y="2674240"/>
            <a:chExt cx="2714644" cy="8976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7" y="2674240"/>
              <a:ext cx="2571769" cy="89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>
            <a:xfrm>
              <a:off x="3500430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22.5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143240" y="2714626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628" y="2714626"/>
              <a:ext cx="857256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8"/>
          <p:cNvGrpSpPr/>
          <p:nvPr/>
        </p:nvGrpSpPr>
        <p:grpSpPr>
          <a:xfrm>
            <a:off x="5786446" y="2643188"/>
            <a:ext cx="3071834" cy="928695"/>
            <a:chOff x="5929322" y="2643188"/>
            <a:chExt cx="3071834" cy="92869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2643189"/>
              <a:ext cx="2267861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직사각형 55"/>
            <p:cNvSpPr/>
            <p:nvPr/>
          </p:nvSpPr>
          <p:spPr>
            <a:xfrm>
              <a:off x="592932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72462" y="2643188"/>
              <a:ext cx="928694" cy="581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86578" y="2714626"/>
              <a:ext cx="1500198" cy="28575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D.D &lt; 30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7158" y="3500444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107816"/>
            <a:ext cx="1500198" cy="4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1643042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3286116" y="3509197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8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71487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=0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/>
          <p:nvPr/>
        </p:nvCxnSpPr>
        <p:spPr>
          <a:xfrm rot="5400000">
            <a:off x="2678893" y="1607337"/>
            <a:ext cx="178595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29388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4.08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7572396" y="3500444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56.25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28572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143240" y="2500312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072198" y="2500312"/>
            <a:ext cx="2786082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07167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00628" y="265194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8143900" y="27233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357686" y="8538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Example)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14.08 = 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35715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(110.25 + 14.08) - 4 =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120.33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14678" y="4071948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(8 + 0) - 4 = 4</a:t>
            </a:r>
            <a:endParaRPr lang="ko-KR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000760" y="4047664"/>
            <a:ext cx="2928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Gain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(4.08 + 56.25) – 4 =56.33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>
          <a:xfrm>
            <a:off x="214282" y="4071948"/>
            <a:ext cx="2786082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1472" y="2714626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grpSp>
        <p:nvGrpSpPr>
          <p:cNvPr id="14" name="그룹 41"/>
          <p:cNvGrpSpPr/>
          <p:nvPr/>
        </p:nvGrpSpPr>
        <p:grpSpPr>
          <a:xfrm>
            <a:off x="428596" y="1522205"/>
            <a:ext cx="2571768" cy="1253550"/>
            <a:chOff x="3714744" y="2071684"/>
            <a:chExt cx="2571768" cy="12535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14744" y="2071684"/>
              <a:ext cx="2571768" cy="125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5357818" y="2214560"/>
              <a:ext cx="92869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86182" y="2928940"/>
              <a:ext cx="214314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71472" y="1561309"/>
            <a:ext cx="1500198" cy="285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D.D &lt; 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237946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110.25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643042" y="2379461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Sim</a:t>
            </a:r>
            <a:r>
              <a:rPr lang="en-US" altLang="ko-KR" sz="1200" dirty="0" smtClean="0"/>
              <a:t> = 14.08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85720" y="1379329"/>
            <a:ext cx="2571768" cy="1428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71670" y="160239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4</a:t>
            </a:r>
            <a:endParaRPr lang="ko-KR" altLang="en-US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571472" y="1593643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5720" y="1000114"/>
            <a:ext cx="285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choose “D.D&lt;15” as the criterion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785918" y="3705234"/>
            <a:ext cx="164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Do the same thing!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1500166" y="2928940"/>
            <a:ext cx="214314" cy="28575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29058" y="71436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3857620" y="1071552"/>
            <a:ext cx="428628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29058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Prune the tree ( if necessary 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96139" y="3214692"/>
            <a:ext cx="2947101" cy="1866912"/>
            <a:chOff x="142844" y="3276606"/>
            <a:chExt cx="2947101" cy="1866912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직사각형 47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000232" y="1428742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1" name="직사각형 50"/>
          <p:cNvSpPr/>
          <p:nvPr/>
        </p:nvSpPr>
        <p:spPr>
          <a:xfrm>
            <a:off x="1857356" y="3143254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120.33</a:t>
            </a:r>
            <a:endParaRPr lang="ko-KR" altLang="en-US" sz="700" b="1" dirty="0"/>
          </a:p>
        </p:txBody>
      </p:sp>
      <p:sp>
        <p:nvSpPr>
          <p:cNvPr id="52" name="직사각형 51"/>
          <p:cNvSpPr/>
          <p:nvPr/>
        </p:nvSpPr>
        <p:spPr>
          <a:xfrm>
            <a:off x="2571736" y="3714758"/>
            <a:ext cx="785818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Gain : 140.17</a:t>
            </a:r>
            <a:endParaRPr lang="ko-KR" altLang="en-US" sz="700" b="1" dirty="0"/>
          </a:p>
        </p:txBody>
      </p:sp>
      <p:grpSp>
        <p:nvGrpSpPr>
          <p:cNvPr id="56" name="그룹 55"/>
          <p:cNvGrpSpPr/>
          <p:nvPr/>
        </p:nvGrpSpPr>
        <p:grpSpPr>
          <a:xfrm>
            <a:off x="4357686" y="1785932"/>
            <a:ext cx="3214710" cy="1785950"/>
            <a:chOff x="4214810" y="2071684"/>
            <a:chExt cx="3429024" cy="1866912"/>
          </a:xfrm>
        </p:grpSpPr>
        <p:grpSp>
          <p:nvGrpSpPr>
            <p:cNvPr id="45" name="그룹 44"/>
            <p:cNvGrpSpPr/>
            <p:nvPr/>
          </p:nvGrpSpPr>
          <p:grpSpPr>
            <a:xfrm>
              <a:off x="4214810" y="2071684"/>
              <a:ext cx="2947101" cy="1866912"/>
              <a:chOff x="142844" y="3276606"/>
              <a:chExt cx="2947101" cy="1866912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4282" y="3276606"/>
                <a:ext cx="2875663" cy="1695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42844" y="4205300"/>
                <a:ext cx="142876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85720" y="4357700"/>
                <a:ext cx="571504" cy="78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5929322" y="2071684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120.33</a:t>
              </a:r>
              <a:endParaRPr lang="ko-KR" altLang="en-US" sz="700" b="1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858016" y="2571750"/>
              <a:ext cx="785818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/>
                <a:t>Gain : 140.17</a:t>
              </a:r>
              <a:endParaRPr lang="ko-KR" altLang="en-US" sz="700" b="1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929058" y="3429006"/>
            <a:ext cx="4357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New parameter : ‘gamma’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130 :</a:t>
            </a:r>
            <a:br>
              <a:rPr lang="en-US" altLang="ko-KR" sz="1200" dirty="0" smtClean="0"/>
            </a:br>
            <a:r>
              <a:rPr lang="en-US" altLang="ko-KR" sz="1200" dirty="0" smtClean="0"/>
              <a:t>  ( </a:t>
            </a:r>
            <a:r>
              <a:rPr lang="en-US" altLang="ko-KR" sz="1200" dirty="0" smtClean="0"/>
              <a:t>140.17 &gt; 130 ) </a:t>
            </a:r>
            <a:r>
              <a:rPr lang="en-US" altLang="ko-KR" sz="1200" dirty="0" smtClean="0"/>
              <a:t>-&gt; Prune X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If gamma = 150 :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 ( 140.17 &lt; 150 ) -&gt; Prune O -&gt; ( 120.33 &lt; 150) -&gt; Prune O</a:t>
            </a:r>
            <a:endParaRPr lang="ko-KR" altLang="en-US" sz="12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3857620" y="3355980"/>
            <a:ext cx="428628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9454" y="3429006"/>
            <a:ext cx="150019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To Prevent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Overfitting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142990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Steps of Boosting</a:t>
            </a:r>
            <a:endParaRPr lang="ko-KR" altLang="en-US" sz="16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85720" y="1571618"/>
            <a:ext cx="90726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 smtClean="0"/>
              <a:t>First random sample (d1) without replacement </a:t>
            </a:r>
            <a:br>
              <a:rPr lang="en-US" sz="1400" dirty="0" smtClean="0"/>
            </a:br>
            <a:r>
              <a:rPr lang="en-US" sz="1400" dirty="0" smtClean="0"/>
              <a:t> -&gt; train a weak learner C1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FontTx/>
              <a:buAutoNum type="arabicParenR"/>
            </a:pPr>
            <a:r>
              <a:rPr lang="en-US" sz="1400" dirty="0" smtClean="0"/>
              <a:t>Second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 </a:t>
            </a:r>
            <a:br>
              <a:rPr lang="en-US" sz="1400" dirty="0" smtClean="0"/>
            </a:br>
            <a:r>
              <a:rPr lang="en-US" sz="1400" dirty="0" smtClean="0"/>
              <a:t>-&gt; train a weak learner C2</a:t>
            </a:r>
          </a:p>
          <a:p>
            <a:pPr marL="342900" indent="-342900">
              <a:buFontTx/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Third random sample (d2) without replacement, </a:t>
            </a:r>
            <a:br>
              <a:rPr lang="en-US" sz="1400" dirty="0" smtClean="0"/>
            </a:br>
            <a:r>
              <a:rPr lang="en-US" sz="1400" dirty="0" smtClean="0"/>
              <a:t>considering the misclassified sample in learner C1,C2</a:t>
            </a:r>
            <a:br>
              <a:rPr lang="en-US" sz="1400" dirty="0" smtClean="0"/>
            </a:br>
            <a:r>
              <a:rPr lang="en-US" sz="1400" dirty="0" smtClean="0"/>
              <a:t>-&gt; train a weak learner C3</a:t>
            </a:r>
          </a:p>
          <a:p>
            <a:pPr marL="342900" indent="-342900"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r>
              <a:rPr lang="en-US" sz="1400" dirty="0" smtClean="0"/>
              <a:t>Combine all the weak learners( C1~Cn ) via majority voting.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ko-KR" altLang="en-US" sz="1400" dirty="0"/>
          </a:p>
        </p:txBody>
      </p:sp>
      <p:pic>
        <p:nvPicPr>
          <p:cNvPr id="60418" name="Picture 2" descr="https://image1.slideserve.com/2326465/boosting-for-classification-adaboost-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482320"/>
            <a:ext cx="3357586" cy="25181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86446" y="4143386"/>
            <a:ext cx="278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https://www.slideserve.com/tarala/short-overview-of-weka</a:t>
            </a:r>
            <a:endParaRPr lang="ko-KR" alt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428596" y="1142990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Another method for preventing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  ( regularization )</a:t>
            </a:r>
            <a:endParaRPr lang="ko-KR" altLang="en-US" sz="16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719" y="1857370"/>
            <a:ext cx="4784859" cy="714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571472" y="3071816"/>
            <a:ext cx="65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What happens if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lambda</a:t>
            </a:r>
            <a:r>
              <a:rPr lang="en-US" altLang="ko-KR" sz="1600" b="1" dirty="0" smtClean="0"/>
              <a:t> gets larger?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142976" y="3559740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↑ -&gt; similarity score ↓ -&gt; More chance of getting pruned  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357950" y="2214560"/>
            <a:ext cx="428628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4572000" y="4019146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How will these values (of leaves) change?</a:t>
            </a:r>
            <a:endParaRPr lang="ko-KR" altLang="en-US" sz="1600" dirty="0"/>
          </a:p>
        </p:txBody>
      </p:sp>
      <p:grpSp>
        <p:nvGrpSpPr>
          <p:cNvPr id="39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직사각형 40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output values of each leaf 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44"/>
          <p:cNvGrpSpPr/>
          <p:nvPr/>
        </p:nvGrpSpPr>
        <p:grpSpPr>
          <a:xfrm>
            <a:off x="714348" y="2151875"/>
            <a:ext cx="2762907" cy="1785950"/>
            <a:chOff x="142844" y="3276606"/>
            <a:chExt cx="2947101" cy="1866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 rot="5400000">
            <a:off x="821505" y="3544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1714083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5400000">
            <a:off x="2786447" y="3795346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2910" y="4009263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3265" y="1223956"/>
            <a:ext cx="4290701" cy="704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4" name="그룹 44"/>
          <p:cNvGrpSpPr/>
          <p:nvPr/>
        </p:nvGrpSpPr>
        <p:grpSpPr>
          <a:xfrm>
            <a:off x="5253054" y="2214560"/>
            <a:ext cx="2762907" cy="1785950"/>
            <a:chOff x="142844" y="3276606"/>
            <a:chExt cx="2947101" cy="186691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3276606"/>
              <a:ext cx="2875663" cy="169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직사각형 26"/>
            <p:cNvSpPr/>
            <p:nvPr/>
          </p:nvSpPr>
          <p:spPr>
            <a:xfrm>
              <a:off x="142844" y="4205300"/>
              <a:ext cx="142876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5720" y="4357700"/>
              <a:ext cx="571504" cy="785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60" y="3286130"/>
            <a:ext cx="1285884" cy="52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5969" y="4071948"/>
            <a:ext cx="1073035" cy="47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31"/>
          <p:cNvGrpSpPr/>
          <p:nvPr/>
        </p:nvGrpSpPr>
        <p:grpSpPr>
          <a:xfrm>
            <a:off x="7324756" y="3976703"/>
            <a:ext cx="962020" cy="595311"/>
            <a:chOff x="6572264" y="3571882"/>
            <a:chExt cx="1676400" cy="95250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72264" y="3714758"/>
              <a:ext cx="1676400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7715272" y="3571882"/>
              <a:ext cx="35719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5400000">
            <a:off x="621746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7432707" y="3821121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38806" y="2928940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-10.5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110310" y="3429006"/>
            <a:ext cx="714380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7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7253318" y="3429006"/>
            <a:ext cx="500066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-7.5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112" y="2130436"/>
            <a:ext cx="5435590" cy="159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00430" y="2857502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3702" y="3571882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00892" y="3753159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29520" y="4038911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직사각형 12"/>
          <p:cNvSpPr/>
          <p:nvPr/>
        </p:nvSpPr>
        <p:spPr>
          <a:xfrm>
            <a:off x="1142976" y="2857502"/>
            <a:ext cx="500066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428596" y="1071552"/>
            <a:ext cx="8572560" cy="3857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1071552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8508" y="2928940"/>
            <a:ext cx="428628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2343" y="1928808"/>
            <a:ext cx="202730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786050" y="1142990"/>
            <a:ext cx="6072230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Getting a more precise prediction as the model is made!</a:t>
            </a:r>
            <a:endParaRPr lang="en-US" altLang="ko-KR" sz="1600" dirty="0" smtClean="0"/>
          </a:p>
          <a:p>
            <a:pPr algn="r">
              <a:lnSpc>
                <a:spcPct val="150000"/>
              </a:lnSpc>
            </a:pPr>
            <a:r>
              <a:rPr lang="en-US" altLang="ko-KR" sz="1600" dirty="0" smtClean="0"/>
              <a:t>( But be careful of </a:t>
            </a:r>
            <a:r>
              <a:rPr lang="en-US" altLang="ko-KR" sz="1600" dirty="0" err="1" smtClean="0"/>
              <a:t>overfitting</a:t>
            </a:r>
            <a:r>
              <a:rPr lang="en-US" altLang="ko-KR" sz="1600" dirty="0" smtClean="0"/>
              <a:t>! )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571868" y="1953998"/>
            <a:ext cx="2214578" cy="2832330"/>
            <a:chOff x="785786" y="1857370"/>
            <a:chExt cx="2214578" cy="283233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1857370"/>
              <a:ext cx="2000264" cy="2832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2285984" y="2214560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28860" y="3214692"/>
              <a:ext cx="42862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298" y="3429006"/>
              <a:ext cx="50006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838390"/>
            <a:ext cx="1928826" cy="29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오른쪽 화살표 15"/>
          <p:cNvSpPr/>
          <p:nvPr/>
        </p:nvSpPr>
        <p:spPr>
          <a:xfrm>
            <a:off x="3000364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572132" y="3071816"/>
            <a:ext cx="500066" cy="2143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5148100" y="123478"/>
            <a:ext cx="3710180" cy="37657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t>2-c. XGBoost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57422" y="1857370"/>
            <a:ext cx="4572032" cy="1571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3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Classification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428874"/>
            <a:ext cx="1643074" cy="75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28596" y="1214429"/>
            <a:ext cx="2714644" cy="3647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Example with simple data)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X : drug dosage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Y : Effective / Not Effective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grpSp>
        <p:nvGrpSpPr>
          <p:cNvPr id="30" name="그룹 29"/>
          <p:cNvGrpSpPr/>
          <p:nvPr/>
        </p:nvGrpSpPr>
        <p:grpSpPr>
          <a:xfrm>
            <a:off x="571472" y="3214692"/>
            <a:ext cx="1935753" cy="1557701"/>
            <a:chOff x="571472" y="3214692"/>
            <a:chExt cx="1935753" cy="155770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3214692"/>
              <a:ext cx="1890580" cy="1557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직사각형 20"/>
            <p:cNvSpPr/>
            <p:nvPr/>
          </p:nvSpPr>
          <p:spPr>
            <a:xfrm>
              <a:off x="1864283" y="3500444"/>
              <a:ext cx="642942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14546" y="4000510"/>
            <a:ext cx="42862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43834" y="3714758"/>
            <a:ext cx="357190" cy="5000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29124" y="4000510"/>
            <a:ext cx="3571900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43834" y="3692733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7620" y="4048794"/>
            <a:ext cx="457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Initial Prediction : </a:t>
            </a:r>
            <a:r>
              <a:rPr lang="en-US" altLang="ko-KR" sz="1400" dirty="0" smtClean="0">
                <a:solidFill>
                  <a:srgbClr val="FF0000"/>
                </a:solidFill>
              </a:rPr>
              <a:t>0.5 (default)</a:t>
            </a:r>
          </a:p>
          <a:p>
            <a:pPr algn="ctr"/>
            <a:r>
              <a:rPr lang="en-US" altLang="ko-KR" sz="1200" dirty="0" smtClean="0"/>
              <a:t>( both in Regression &amp; Classification )</a:t>
            </a:r>
            <a:endParaRPr lang="ko-KR" altLang="en-US" sz="12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4500562" y="1428742"/>
            <a:ext cx="2857520" cy="2143140"/>
            <a:chOff x="3500430" y="1500180"/>
            <a:chExt cx="2000264" cy="1557701"/>
          </a:xfrm>
        </p:grpSpPr>
        <p:grpSp>
          <p:nvGrpSpPr>
            <p:cNvPr id="32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</a:t>
            </a:r>
            <a:r>
              <a:rPr lang="en-US" altLang="ko-KR" b="1" u="sng" dirty="0" smtClean="0"/>
              <a:t>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28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2185987"/>
            <a:ext cx="1735934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217" y="1643056"/>
            <a:ext cx="214859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</a:t>
            </a:r>
            <a:r>
              <a:rPr lang="en-US" altLang="ko-KR" b="1" u="sng" dirty="0" smtClean="0"/>
              <a:t>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16" name="직사각형 15"/>
          <p:cNvSpPr/>
          <p:nvPr/>
        </p:nvSpPr>
        <p:spPr>
          <a:xfrm>
            <a:off x="357158" y="3857634"/>
            <a:ext cx="4000528" cy="9286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0496" y="3571882"/>
            <a:ext cx="357190" cy="40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00496" y="3549857"/>
            <a:ext cx="2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00496" y="3549857"/>
            <a:ext cx="28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034" y="3985130"/>
            <a:ext cx="4572032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Then, predict </a:t>
            </a:r>
            <a:r>
              <a:rPr lang="en-US" altLang="ko-KR" sz="1400" dirty="0" smtClean="0"/>
              <a:t>the “</a:t>
            </a:r>
            <a:r>
              <a:rPr lang="en-US" altLang="ko-KR" sz="1400" dirty="0" smtClean="0">
                <a:solidFill>
                  <a:srgbClr val="FF0000"/>
                </a:solidFill>
              </a:rPr>
              <a:t>residual</a:t>
            </a:r>
            <a:r>
              <a:rPr lang="en-US" altLang="ko-KR" sz="1400" dirty="0" smtClean="0"/>
              <a:t>”</a:t>
            </a:r>
            <a:br>
              <a:rPr lang="en-US" altLang="ko-KR" sz="1400" dirty="0" smtClean="0"/>
            </a:br>
            <a:r>
              <a:rPr lang="en-US" altLang="ko-KR" sz="1200" dirty="0" smtClean="0"/>
              <a:t>( build the next model (tree) predicting the residuals 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71670" y="3571882"/>
            <a:ext cx="2000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 same as non-extreme GB )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04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498" y="2214560"/>
            <a:ext cx="2224088" cy="45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5072066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43504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1.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Put all the residuals to the same leaf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3504" y="2786064"/>
            <a:ext cx="350046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And calculate a 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similarity score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9388" y="3723511"/>
            <a:ext cx="314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 lambda : regularization term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421482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0</a:t>
            </a:r>
            <a:endParaRPr lang="ko-KR" altLang="en-US" dirty="0"/>
          </a:p>
        </p:txBody>
      </p:sp>
      <p:grpSp>
        <p:nvGrpSpPr>
          <p:cNvPr id="3" name="그룹 22"/>
          <p:cNvGrpSpPr/>
          <p:nvPr/>
        </p:nvGrpSpPr>
        <p:grpSpPr>
          <a:xfrm>
            <a:off x="142844" y="1643056"/>
            <a:ext cx="1928826" cy="1571636"/>
            <a:chOff x="3500430" y="1500180"/>
            <a:chExt cx="2000264" cy="1557701"/>
          </a:xfrm>
        </p:grpSpPr>
        <p:grpSp>
          <p:nvGrpSpPr>
            <p:cNvPr id="4" name="그룹 31"/>
            <p:cNvGrpSpPr/>
            <p:nvPr/>
          </p:nvGrpSpPr>
          <p:grpSpPr>
            <a:xfrm>
              <a:off x="3500430" y="1500180"/>
              <a:ext cx="1935753" cy="1557701"/>
              <a:chOff x="571472" y="3214692"/>
              <a:chExt cx="1935753" cy="1557701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1472" y="3214692"/>
                <a:ext cx="1890580" cy="1557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1864283" y="3500444"/>
                <a:ext cx="642942" cy="285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072066" y="2143122"/>
              <a:ext cx="428628" cy="285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1428728" y="2000246"/>
            <a:ext cx="85725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 rot="18771094">
            <a:off x="4253875" y="1625834"/>
            <a:ext cx="857256" cy="285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071934" y="150018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143254"/>
            <a:ext cx="331927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4143386"/>
            <a:ext cx="1643074" cy="5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715008" y="4429138"/>
            <a:ext cx="178595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72198" y="442913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 x (0.5x(1-0.5))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0" y="1214428"/>
            <a:ext cx="9144000" cy="3500462"/>
          </a:xfrm>
          <a:prstGeom prst="rect">
            <a:avLst/>
          </a:prstGeom>
          <a:solidFill>
            <a:schemeClr val="accent6">
              <a:lumMod val="60000"/>
              <a:lumOff val="4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Nothing is different from </a:t>
            </a:r>
            <a:r>
              <a:rPr lang="en-US" altLang="ko-KR" b="1" dirty="0" err="1" smtClean="0">
                <a:solidFill>
                  <a:schemeClr val="tx1"/>
                </a:solidFill>
              </a:rPr>
              <a:t>XGBoost</a:t>
            </a:r>
            <a:r>
              <a:rPr lang="en-US" altLang="ko-KR" b="1" dirty="0" smtClean="0">
                <a:solidFill>
                  <a:schemeClr val="tx1"/>
                </a:solidFill>
              </a:rPr>
              <a:t> Regression,</a:t>
            </a: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except the “similarity score”</a:t>
            </a: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( + similarity is just the same as what we saw in Gradient Boost Classification 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2.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Regression</a:t>
            </a:r>
            <a:endParaRPr lang="ko-KR" altLang="en-US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428596" y="114299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HOW?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357158" y="1500180"/>
            <a:ext cx="357190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1515843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Split the leaf, which gives the most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“Gain”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3174" y="2285998"/>
            <a:ext cx="1214446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1472" y="364332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71472" y="400051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571472" y="4357700"/>
            <a:ext cx="214314" cy="214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85786" y="364332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85786" y="400051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22.5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4357700"/>
            <a:ext cx="2428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Drug Dosage &lt; 15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2285984" y="3824597"/>
            <a:ext cx="171451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Which split criterion should we choose?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072044" y="714362"/>
            <a:ext cx="3071834" cy="1928825"/>
            <a:chOff x="4357686" y="1428742"/>
            <a:chExt cx="4071966" cy="251936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00562" y="1500180"/>
              <a:ext cx="3857625" cy="244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4357686" y="1571618"/>
              <a:ext cx="1357322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58148" y="1428742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500672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285998"/>
            <a:ext cx="2357454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786050" y="222331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571472" y="2285998"/>
            <a:ext cx="500066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0034" y="3571882"/>
            <a:ext cx="171451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143614" y="865173"/>
            <a:ext cx="1500198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072308" y="2008181"/>
            <a:ext cx="1285884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643812" y="722297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</a:t>
            </a:r>
            <a:endParaRPr lang="ko-KR" altLang="en-US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15184" y="200818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1</a:t>
            </a:r>
            <a:endParaRPr lang="ko-KR" altLang="en-US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643548" y="2016934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sim</a:t>
            </a:r>
            <a:r>
              <a:rPr lang="en-US" altLang="ko-KR" sz="1200" b="1" dirty="0" smtClean="0"/>
              <a:t> = 0.33</a:t>
            </a:r>
            <a:endParaRPr lang="ko-KR" altLang="en-US" sz="12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500312"/>
            <a:ext cx="3143250" cy="436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68" name="직선 화살표 연결선 67"/>
          <p:cNvCxnSpPr/>
          <p:nvPr/>
        </p:nvCxnSpPr>
        <p:spPr>
          <a:xfrm rot="16200000" flipV="1">
            <a:off x="6254750" y="2325674"/>
            <a:ext cx="277817" cy="714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3325" y="3543315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아래쪽 화살표 70"/>
          <p:cNvSpPr/>
          <p:nvPr/>
        </p:nvSpPr>
        <p:spPr>
          <a:xfrm>
            <a:off x="7143768" y="3143254"/>
            <a:ext cx="214314" cy="2143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357686" y="3844363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Repeat this </a:t>
            </a:r>
          </a:p>
          <a:p>
            <a:r>
              <a:rPr lang="en-US" altLang="ko-KR" sz="1600" dirty="0" smtClean="0"/>
              <a:t>for the next leaf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57224" y="1214428"/>
          <a:ext cx="7358114" cy="3188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8"/>
                <a:gridCol w="3000396"/>
                <a:gridCol w="3214710"/>
              </a:tblGrid>
              <a:tr h="44159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Bagging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Boosting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728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Parallel Ensemble</a:t>
                      </a:r>
                      <a:br>
                        <a:rPr lang="en-US" altLang="ko-KR" sz="1400" dirty="0" smtClean="0"/>
                      </a:br>
                      <a:r>
                        <a:rPr lang="en-US" altLang="ko-KR" sz="1050" dirty="0" smtClean="0"/>
                        <a:t>( Each model is</a:t>
                      </a:r>
                      <a:r>
                        <a:rPr lang="en-US" altLang="ko-KR" sz="1050" baseline="0" dirty="0" smtClean="0"/>
                        <a:t> independent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Sequential Ensemble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 smtClean="0"/>
                        <a:t>( Next</a:t>
                      </a:r>
                      <a:r>
                        <a:rPr lang="en-US" altLang="ko-KR" sz="1050" baseline="0" dirty="0" smtClean="0"/>
                        <a:t> Model is dependent to the previous model )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47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Sampling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 sample ( Bootstrapping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Higher vote</a:t>
                      </a:r>
                      <a:r>
                        <a:rPr lang="en-US" altLang="ko-KR" sz="1400" baseline="0" dirty="0" smtClean="0"/>
                        <a:t> to misclassified sample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Goal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</a:t>
                      </a:r>
                      <a:r>
                        <a:rPr lang="en-US" altLang="ko-KR" sz="1400" baseline="0" dirty="0" smtClean="0"/>
                        <a:t> Variance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Reduce Bias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Base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Learner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Unstable</a:t>
                      </a:r>
                      <a:r>
                        <a:rPr lang="en-US" altLang="ko-KR" sz="1400" baseline="0" dirty="0" smtClean="0"/>
                        <a:t> Learner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 ( ex. Decision Tree 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Stable Leaner 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( ex. Stump</a:t>
                      </a:r>
                      <a:r>
                        <a:rPr lang="en-US" altLang="ko-KR" sz="1400" baseline="0" dirty="0" smtClean="0"/>
                        <a:t> 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Example)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Random</a:t>
                      </a:r>
                      <a:r>
                        <a:rPr lang="en-US" altLang="ko-KR" sz="1400" baseline="0" dirty="0" smtClean="0"/>
                        <a:t> Forest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XGBoost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LightGBM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357158" y="1285866"/>
            <a:ext cx="3929090" cy="3286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Pruning the tree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2071684"/>
            <a:ext cx="3643338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gamma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( minimum gain to make a split!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 parameter ‘</a:t>
            </a:r>
            <a:r>
              <a:rPr lang="en-US" altLang="ko-KR" sz="1200" dirty="0" smtClean="0">
                <a:solidFill>
                  <a:srgbClr val="FF0000"/>
                </a:solidFill>
              </a:rPr>
              <a:t>lambda</a:t>
            </a:r>
            <a:r>
              <a:rPr lang="en-US" altLang="ko-KR" sz="1200" dirty="0" smtClean="0"/>
              <a:t>’</a:t>
            </a:r>
            <a:br>
              <a:rPr lang="en-US" altLang="ko-KR" sz="1200" dirty="0" smtClean="0"/>
            </a:br>
            <a:r>
              <a:rPr lang="en-US" altLang="ko-KR" sz="1100" dirty="0" smtClean="0"/>
              <a:t> ( </a:t>
            </a:r>
            <a:r>
              <a:rPr lang="en-US" altLang="ko-KR" sz="1100" dirty="0" smtClean="0"/>
              <a:t>regularization term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1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/>
              <a:t> </a:t>
            </a:r>
            <a:r>
              <a:rPr lang="en-US" altLang="ko-KR" sz="1200" b="1" dirty="0" smtClean="0"/>
              <a:t>minimum number of residuals in each leaf</a:t>
            </a:r>
            <a:br>
              <a:rPr lang="en-US" altLang="ko-KR" sz="1200" b="1" dirty="0" smtClean="0"/>
            </a:br>
            <a:r>
              <a:rPr lang="en-US" altLang="ko-KR" sz="1100" b="1" dirty="0" smtClean="0"/>
              <a:t>( new term, 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cover</a:t>
            </a:r>
            <a:r>
              <a:rPr lang="en-US" altLang="ko-KR" sz="1100" b="1" dirty="0" smtClean="0"/>
              <a:t>’ 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4348" y="4000510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285984" y="1643056"/>
            <a:ext cx="2428892" cy="25003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913608"/>
            <a:ext cx="4286280" cy="67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572000" y="1285866"/>
            <a:ext cx="392909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857370"/>
            <a:ext cx="2000264" cy="298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43438" y="1891900"/>
            <a:ext cx="4429156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( in regression 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cover can be defined as ‘number of residuals’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 default value : 1 -&gt; means that it has no affect on the growth of tree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4643438" y="1785932"/>
            <a:ext cx="4357718" cy="1000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57563"/>
            <a:ext cx="2233451" cy="1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4643438" y="290691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Example)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214942" y="3429006"/>
            <a:ext cx="1928826" cy="100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3768" y="3143254"/>
            <a:ext cx="192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‘cover’ for this leaf is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 x ( 0.5 x (1-0.5) ) = </a:t>
            </a:r>
            <a:r>
              <a:rPr lang="en-US" altLang="ko-KR" sz="1200" dirty="0" smtClean="0">
                <a:solidFill>
                  <a:srgbClr val="FF0000"/>
                </a:solidFill>
              </a:rPr>
              <a:t>0.25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곱셈 기호 20"/>
          <p:cNvSpPr/>
          <p:nvPr/>
        </p:nvSpPr>
        <p:spPr>
          <a:xfrm>
            <a:off x="4143372" y="4143386"/>
            <a:ext cx="1571636" cy="785818"/>
          </a:xfrm>
          <a:prstGeom prst="mathMultiply">
            <a:avLst>
              <a:gd name="adj1" fmla="val 147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0858" y="4201553"/>
            <a:ext cx="27860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Default value for cover : 1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( 0.25 &lt; 1 ) -&gt; get pruned!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6500826" y="4214824"/>
            <a:ext cx="2214578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1406" y="4714890"/>
            <a:ext cx="4143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we call this </a:t>
            </a:r>
            <a:r>
              <a:rPr lang="en-US" altLang="ko-KR" sz="1400" dirty="0" err="1" smtClean="0"/>
              <a:t>parametr</a:t>
            </a:r>
            <a:r>
              <a:rPr lang="en-US" altLang="ko-KR" sz="1400" dirty="0" smtClean="0"/>
              <a:t> ‘cover’, 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min_child_weight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214560"/>
            <a:ext cx="240863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4.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output values of each leaf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3122"/>
            <a:ext cx="251812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rot="5400000">
            <a:off x="963984" y="3964394"/>
            <a:ext cx="50006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5400000">
            <a:off x="1963322" y="3964394"/>
            <a:ext cx="5008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5400000">
            <a:off x="2357025" y="3643717"/>
            <a:ext cx="114380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2910" y="4285468"/>
            <a:ext cx="3214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these are all RESIDUALS, not output values!</a:t>
            </a:r>
            <a:endParaRPr lang="ko-KR" altLang="en-US" sz="1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00180"/>
            <a:ext cx="3262310" cy="5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714744" y="1571618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Output value =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3714744" y="1357304"/>
            <a:ext cx="4786346" cy="7858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rot="10800000" flipV="1">
            <a:off x="5324492" y="3071816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16200000" flipH="1">
            <a:off x="6305965" y="3734211"/>
            <a:ext cx="500066" cy="3182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29190" y="3429006"/>
            <a:ext cx="642942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6000760" y="3429006"/>
            <a:ext cx="785818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6715140" y="2857502"/>
            <a:ext cx="571504" cy="357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-2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/>
          <p:nvPr/>
        </p:nvCxnSpPr>
        <p:spPr>
          <a:xfrm rot="5400000">
            <a:off x="4933952" y="3862396"/>
            <a:ext cx="34766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4214824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4143386"/>
            <a:ext cx="2452687" cy="46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92" y="3452822"/>
            <a:ext cx="1504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/>
          <p:nvPr/>
        </p:nvCxnSpPr>
        <p:spPr>
          <a:xfrm rot="16200000" flipH="1">
            <a:off x="7180281" y="3251205"/>
            <a:ext cx="285752" cy="212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14414" y="3286130"/>
            <a:ext cx="1857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0000"/>
                </a:solidFill>
              </a:rPr>
              <a:t>?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직사각형 15"/>
          <p:cNvSpPr/>
          <p:nvPr/>
        </p:nvSpPr>
        <p:spPr>
          <a:xfrm>
            <a:off x="857224" y="2143122"/>
            <a:ext cx="1357322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0034" y="3071816"/>
            <a:ext cx="335758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Since it is classification problem,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Need to change this to ‘log(odds)’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292894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log(odds) = log( 0.5 / (1-0.5) ) =</a:t>
            </a:r>
            <a:r>
              <a:rPr lang="en-US" altLang="ko-KR" sz="1400" dirty="0" smtClean="0">
                <a:solidFill>
                  <a:srgbClr val="FF0000"/>
                </a:solidFill>
              </a:rPr>
              <a:t>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71538" y="2928940"/>
            <a:ext cx="107157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7158" y="1285866"/>
            <a:ext cx="8215370" cy="3643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596" y="1285866"/>
            <a:ext cx="350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Step 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Predict the final outcome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60"/>
            <a:ext cx="1571636" cy="6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428874"/>
            <a:ext cx="2286016" cy="1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643174" y="257175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learning rate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571868" y="2500312"/>
            <a:ext cx="285752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3714744" y="2571750"/>
            <a:ext cx="285752" cy="21431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74" y="3714758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72264" y="3896035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0892" y="4181787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2928940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log(odds) = log( 0.5 / (1-0.5) ) =</a:t>
            </a:r>
            <a:r>
              <a:rPr lang="en-US" altLang="ko-KR" sz="1400" dirty="0" smtClean="0">
                <a:solidFill>
                  <a:srgbClr val="FF0000"/>
                </a:solidFill>
              </a:rPr>
              <a:t>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71538" y="2928940"/>
            <a:ext cx="107157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What is Boosting?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44" y="630782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(2) Bagging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Boosting</a:t>
            </a:r>
            <a:endParaRPr lang="ko-KR" altLang="en-US" b="1" dirty="0"/>
          </a:p>
        </p:txBody>
      </p:sp>
      <p:pic>
        <p:nvPicPr>
          <p:cNvPr id="3074" name="Picture 2" descr="Image result for bagging vs boos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031810"/>
            <a:ext cx="4572032" cy="1754518"/>
          </a:xfrm>
          <a:prstGeom prst="rect">
            <a:avLst/>
          </a:prstGeom>
          <a:noFill/>
        </p:spPr>
      </p:pic>
      <p:pic>
        <p:nvPicPr>
          <p:cNvPr id="56322" name="Picture 2" descr="Image result for bagging vs boost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18445"/>
            <a:ext cx="4572032" cy="175451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57818" y="241673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sampling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818" y="435770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way of making models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80"/>
            <a:ext cx="2214578" cy="188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6576" y="1500180"/>
            <a:ext cx="4635886" cy="188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071552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Ex) What is the predicted class for the sample below, with the red color? ( let learning rate = 0.3 )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571882"/>
            <a:ext cx="7429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Answer : </a:t>
            </a:r>
            <a:br>
              <a:rPr lang="en-US" altLang="ko-KR" sz="1400" dirty="0" smtClean="0"/>
            </a:br>
            <a:r>
              <a:rPr lang="en-US" altLang="ko-KR" sz="1400" dirty="0" smtClean="0"/>
              <a:t> 1) 0 + ( 0.3 x (-2) ) = </a:t>
            </a:r>
            <a:r>
              <a:rPr lang="en-US" altLang="ko-KR" sz="1400" dirty="0" smtClean="0">
                <a:solidFill>
                  <a:srgbClr val="FF0000"/>
                </a:solidFill>
              </a:rPr>
              <a:t>- 0.6 </a:t>
            </a:r>
            <a:br>
              <a:rPr lang="en-US" altLang="ko-KR" sz="1400" dirty="0" smtClean="0">
                <a:solidFill>
                  <a:srgbClr val="FF0000"/>
                </a:solidFill>
              </a:rPr>
            </a:br>
            <a:r>
              <a:rPr lang="en-US" altLang="ko-KR" sz="1400" dirty="0" smtClean="0"/>
              <a:t>    ( this is in terms of ‘log(odds)’ ! Have to convert into probability )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2) Probability =	               = </a:t>
            </a:r>
            <a:r>
              <a:rPr lang="en-US" altLang="ko-KR" sz="1400" dirty="0" smtClean="0">
                <a:solidFill>
                  <a:srgbClr val="FF0000"/>
                </a:solidFill>
              </a:rPr>
              <a:t>0.35</a:t>
            </a:r>
            <a:r>
              <a:rPr lang="en-US" altLang="ko-KR" sz="1400" dirty="0" smtClean="0"/>
              <a:t> -&gt; Predicted as </a:t>
            </a:r>
            <a:r>
              <a:rPr lang="en-US" altLang="ko-KR" sz="1400" dirty="0" smtClean="0">
                <a:solidFill>
                  <a:srgbClr val="FF0000"/>
                </a:solidFill>
              </a:rPr>
              <a:t>‘NO EFFECT’</a:t>
            </a:r>
            <a:r>
              <a:rPr lang="en-US" altLang="ko-KR" sz="1400" dirty="0" smtClean="0"/>
              <a:t> 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4286262"/>
            <a:ext cx="1071570" cy="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857224" y="3571882"/>
            <a:ext cx="7429552" cy="1428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58148" y="1714494"/>
            <a:ext cx="214314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100" y="123478"/>
            <a:ext cx="371018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2-c.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XGBoost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57148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3. </a:t>
            </a:r>
            <a:r>
              <a:rPr lang="en-US" altLang="ko-KR" b="1" u="sng" dirty="0" err="1" smtClean="0"/>
              <a:t>XGBoost</a:t>
            </a:r>
            <a:r>
              <a:rPr lang="en-US" altLang="ko-KR" b="1" u="sng" dirty="0" smtClean="0"/>
              <a:t> </a:t>
            </a:r>
            <a:r>
              <a:rPr lang="en-US" altLang="ko-KR" b="1" u="sng" dirty="0" smtClean="0"/>
              <a:t>Classification</a:t>
            </a:r>
            <a:endParaRPr lang="ko-KR" altLang="en-US" b="1" u="sng" dirty="0"/>
          </a:p>
        </p:txBody>
      </p:sp>
      <p:pic>
        <p:nvPicPr>
          <p:cNvPr id="27650" name="Picture 2" descr="Image result for xgboost paramet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8"/>
            <a:ext cx="6643734" cy="277473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2910" y="107155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Parameters of </a:t>
            </a:r>
            <a:r>
              <a:rPr lang="en-US" altLang="ko-KR" dirty="0" err="1" smtClean="0">
                <a:solidFill>
                  <a:srgbClr val="FF0000"/>
                </a:solidFill>
              </a:rPr>
              <a:t>XGBoost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992" y="4572014"/>
            <a:ext cx="5357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hlinkClick r:id="rId3"/>
              </a:rPr>
              <a:t>https://www.researchgate.net/figure/Key-parameters-used-for-XGBoost-classification_tbl1_322791200</a:t>
            </a:r>
            <a:endParaRPr lang="ko-KR" altLang="en-US" sz="900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4776" y="2071684"/>
            <a:ext cx="5715008" cy="473576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Boosting with Python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5270" y="3000378"/>
            <a:ext cx="4930200" cy="28803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Adaboost</a:t>
            </a:r>
            <a:endParaRPr lang="en-US" altLang="ko-KR" dirty="0" smtClean="0"/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smtClean="0"/>
              <a:t>Gradient Boosting</a:t>
            </a:r>
          </a:p>
          <a:p>
            <a:pPr marL="342900" lvl="0" indent="-342900">
              <a:lnSpc>
                <a:spcPct val="150000"/>
              </a:lnSpc>
              <a:buAutoNum type="arabicParenR"/>
            </a:pPr>
            <a:r>
              <a:rPr lang="en-US" altLang="ko-KR" dirty="0" err="1" smtClean="0"/>
              <a:t>XGBoost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2" y="337792"/>
            <a:ext cx="2071670" cy="376570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Reference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00114"/>
            <a:ext cx="8358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[1] Josh </a:t>
            </a:r>
            <a:r>
              <a:rPr lang="en-US" altLang="ko-KR" dirty="0" err="1" smtClean="0"/>
              <a:t>Starmer</a:t>
            </a:r>
            <a:r>
              <a:rPr lang="en-US" altLang="ko-KR" dirty="0" smtClean="0"/>
              <a:t>(2019). </a:t>
            </a:r>
            <a:r>
              <a:rPr lang="en-US" altLang="ko-KR" i="1" dirty="0" err="1" smtClean="0"/>
              <a:t>StatQuest</a:t>
            </a:r>
            <a:r>
              <a:rPr lang="en-US" altLang="ko-KR" i="1" dirty="0" smtClean="0"/>
              <a:t> with Josh </a:t>
            </a:r>
            <a:r>
              <a:rPr lang="en-US" altLang="ko-KR" i="1" dirty="0" err="1" smtClean="0"/>
              <a:t>Starmer</a:t>
            </a:r>
            <a:endParaRPr lang="en-US" altLang="ko-KR" i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dirty="0" smtClean="0"/>
              <a:t>Seoul National University, </a:t>
            </a:r>
            <a:r>
              <a:rPr lang="en-US" dirty="0" err="1" smtClean="0"/>
              <a:t>Hyeong</a:t>
            </a:r>
            <a:r>
              <a:rPr lang="en-US" dirty="0" smtClean="0"/>
              <a:t> In </a:t>
            </a:r>
            <a:r>
              <a:rPr lang="en-US" dirty="0" err="1" smtClean="0"/>
              <a:t>Choi</a:t>
            </a:r>
            <a:r>
              <a:rPr lang="en-US" dirty="0" smtClean="0"/>
              <a:t> (2017). </a:t>
            </a:r>
            <a:r>
              <a:rPr lang="en-US" i="1" dirty="0" smtClean="0"/>
              <a:t>Lecture </a:t>
            </a:r>
            <a:r>
              <a:rPr lang="en-US" i="1" dirty="0" smtClean="0"/>
              <a:t>11: </a:t>
            </a:r>
            <a:r>
              <a:rPr lang="en-US" i="1" dirty="0" smtClean="0"/>
              <a:t>Boosting (</a:t>
            </a:r>
            <a:r>
              <a:rPr lang="en-US" i="1" dirty="0" smtClean="0"/>
              <a:t>I) </a:t>
            </a:r>
            <a:endParaRPr lang="en-US" i="1" dirty="0" smtClean="0"/>
          </a:p>
          <a:p>
            <a:r>
              <a:rPr lang="en-US" i="1" dirty="0" err="1" smtClean="0"/>
              <a:t>AdaBoost</a:t>
            </a:r>
            <a:r>
              <a:rPr lang="en-US" i="1" dirty="0" smtClean="0"/>
              <a:t> </a:t>
            </a:r>
            <a:r>
              <a:rPr lang="en-US" i="1" dirty="0" smtClean="0"/>
              <a:t>(Draft: version 0.9.2</a:t>
            </a:r>
            <a:r>
              <a:rPr lang="en-US" i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dirty="0" err="1" smtClean="0"/>
              <a:t>Chongchong</a:t>
            </a:r>
            <a:r>
              <a:rPr lang="en-US" dirty="0" smtClean="0"/>
              <a:t> </a:t>
            </a:r>
            <a:r>
              <a:rPr lang="en-US" dirty="0" err="1" smtClean="0"/>
              <a:t>Qi</a:t>
            </a:r>
            <a:r>
              <a:rPr lang="en-US" dirty="0" smtClean="0"/>
              <a:t>, S.M.ASCE, Andy </a:t>
            </a:r>
            <a:r>
              <a:rPr lang="en-US" dirty="0" err="1" smtClean="0"/>
              <a:t>Fourie</a:t>
            </a:r>
            <a:r>
              <a:rPr lang="en-US" dirty="0" smtClean="0"/>
              <a:t>, </a:t>
            </a:r>
            <a:r>
              <a:rPr lang="en-US" dirty="0" err="1" smtClean="0"/>
              <a:t>Xu</a:t>
            </a:r>
            <a:r>
              <a:rPr lang="en-US" dirty="0" smtClean="0"/>
              <a:t> Zhao (2018). </a:t>
            </a:r>
            <a:r>
              <a:rPr lang="en-US" i="1" dirty="0" smtClean="0"/>
              <a:t>Back-Analysis </a:t>
            </a:r>
          </a:p>
          <a:p>
            <a:r>
              <a:rPr lang="en-US" i="1" dirty="0" smtClean="0"/>
              <a:t>Method </a:t>
            </a:r>
            <a:r>
              <a:rPr lang="en-US" i="1" dirty="0" smtClean="0"/>
              <a:t>for </a:t>
            </a:r>
            <a:r>
              <a:rPr lang="en-US" i="1" dirty="0" err="1" smtClean="0"/>
              <a:t>Stope</a:t>
            </a:r>
            <a:r>
              <a:rPr lang="en-US" i="1" dirty="0" smtClean="0"/>
              <a:t> Displacements Using Gradient-Boosted Regression Tree and Firefly </a:t>
            </a:r>
            <a:r>
              <a:rPr lang="en-US" i="1" dirty="0" smtClean="0"/>
              <a:t>Algorithm</a:t>
            </a:r>
          </a:p>
          <a:p>
            <a:endParaRPr lang="en-US" dirty="0" smtClean="0"/>
          </a:p>
          <a:p>
            <a:r>
              <a:rPr lang="en-US" dirty="0" smtClean="0"/>
              <a:t>[4] </a:t>
            </a:r>
            <a:r>
              <a:rPr lang="en-US" dirty="0" err="1" smtClean="0"/>
              <a:t>T.Chen</a:t>
            </a:r>
            <a:r>
              <a:rPr lang="en-US" dirty="0" smtClean="0"/>
              <a:t> (2016).</a:t>
            </a:r>
            <a:r>
              <a:rPr lang="en-US" i="1" dirty="0" smtClean="0"/>
              <a:t> </a:t>
            </a:r>
            <a:r>
              <a:rPr lang="en-US" i="1" dirty="0" err="1" smtClean="0"/>
              <a:t>XGBoost</a:t>
            </a:r>
            <a:r>
              <a:rPr lang="en-US" i="1" dirty="0" smtClean="0"/>
              <a:t> : A Scalable Tree Boosting System</a:t>
            </a:r>
            <a:endParaRPr lang="en-US" i="1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1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14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7620" y="2241050"/>
            <a:ext cx="4930200" cy="473576"/>
          </a:xfrm>
        </p:spPr>
        <p:txBody>
          <a:bodyPr/>
          <a:lstStyle/>
          <a:p>
            <a:r>
              <a:rPr lang="en-US" altLang="ko-KR" dirty="0" smtClean="0"/>
              <a:t>2-a. </a:t>
            </a:r>
            <a:r>
              <a:rPr lang="en-US" altLang="ko-KR" dirty="0" err="1" smtClean="0"/>
              <a:t>Adaboost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3261</Words>
  <Application>Microsoft Office PowerPoint</Application>
  <PresentationFormat>화면 슬라이드 쇼(16:9)</PresentationFormat>
  <Paragraphs>772</Paragraphs>
  <Slides>84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87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samsung</cp:lastModifiedBy>
  <cp:revision>148</cp:revision>
  <dcterms:created xsi:type="dcterms:W3CDTF">2016-12-05T23:26:54Z</dcterms:created>
  <dcterms:modified xsi:type="dcterms:W3CDTF">2020-02-18T08:35:36Z</dcterms:modified>
</cp:coreProperties>
</file>